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76" r:id="rId2"/>
    <p:sldId id="257" r:id="rId3"/>
    <p:sldId id="259" r:id="rId4"/>
    <p:sldId id="284" r:id="rId5"/>
    <p:sldId id="260" r:id="rId6"/>
    <p:sldId id="261" r:id="rId7"/>
    <p:sldId id="262" r:id="rId8"/>
    <p:sldId id="279" r:id="rId9"/>
    <p:sldId id="264" r:id="rId10"/>
    <p:sldId id="265" r:id="rId11"/>
    <p:sldId id="266" r:id="rId12"/>
    <p:sldId id="280" r:id="rId13"/>
    <p:sldId id="267" r:id="rId14"/>
    <p:sldId id="268" r:id="rId15"/>
    <p:sldId id="269" r:id="rId16"/>
    <p:sldId id="270" r:id="rId17"/>
    <p:sldId id="281" r:id="rId18"/>
    <p:sldId id="271" r:id="rId19"/>
    <p:sldId id="272" r:id="rId20"/>
    <p:sldId id="282" r:id="rId21"/>
    <p:sldId id="273" r:id="rId22"/>
    <p:sldId id="274" r:id="rId23"/>
    <p:sldId id="283" r:id="rId24"/>
    <p:sldId id="285" r:id="rId2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5"/>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3" autoAdjust="0"/>
    <p:restoredTop sz="94660"/>
  </p:normalViewPr>
  <p:slideViewPr>
    <p:cSldViewPr>
      <p:cViewPr varScale="1">
        <p:scale>
          <a:sx n="104" d="100"/>
          <a:sy n="104" d="100"/>
        </p:scale>
        <p:origin x="-180" y="-84"/>
      </p:cViewPr>
      <p:guideLst>
        <p:guide orient="horz" pos="2160"/>
        <p:guide pos="2880"/>
      </p:guideLst>
    </p:cSldViewPr>
  </p:slideViewPr>
  <p:notesTextViewPr>
    <p:cViewPr>
      <p:scale>
        <a:sx n="100" d="100"/>
        <a:sy n="100" d="100"/>
      </p:scale>
      <p:origin x="0" y="0"/>
    </p:cViewPr>
  </p:notesTextViewPr>
  <p:notesViewPr>
    <p:cSldViewPr>
      <p:cViewPr varScale="1">
        <p:scale>
          <a:sx n="83" d="100"/>
          <a:sy n="83" d="100"/>
        </p:scale>
        <p:origin x="-2040"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08725055-6B53-441D-9B4E-1E2C0DE69F29}" type="datetimeFigureOut">
              <a:rPr lang="es-ES"/>
              <a:pPr>
                <a:defRPr/>
              </a:pPr>
              <a:t>01/07/2010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44657DC0-5064-4119-9A24-E77CF754293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8" name="7 Título"/>
          <p:cNvSpPr>
            <a:spLocks noGrp="1"/>
          </p:cNvSpPr>
          <p:nvPr>
            <p:ph type="title"/>
          </p:nvPr>
        </p:nvSpPr>
        <p:spPr/>
        <p:txBody>
          <a:bodyPr/>
          <a:lstStyle/>
          <a:p>
            <a:r>
              <a:rPr lang="es-ES" smtClean="0"/>
              <a:t>Haga clic para modificar el estilo de 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DF9D6E37-4D56-4618-9360-4081F3670269}" type="datetime1">
              <a:rPr lang="es-ES"/>
              <a:pPr>
                <a:defRPr/>
              </a:pPr>
              <a:t>01/07/2010</a:t>
            </a:fld>
            <a:endParaRPr lang="es-ES" dirty="0"/>
          </a:p>
        </p:txBody>
      </p:sp>
      <p:sp>
        <p:nvSpPr>
          <p:cNvPr id="5"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19752158-364D-4F2D-83AC-6B496C581009}" type="slidenum">
              <a:rPr lang="es-ES"/>
              <a:pPr>
                <a:defRPr/>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21E7C0C-8B3B-446B-957D-63A8C19C1416}" type="datetime1">
              <a:rPr lang="es-ES"/>
              <a:pPr>
                <a:defRPr/>
              </a:pPr>
              <a:t>01/07/2010</a:t>
            </a:fld>
            <a:endParaRPr lang="es-ES" dirty="0"/>
          </a:p>
        </p:txBody>
      </p:sp>
      <p:sp>
        <p:nvSpPr>
          <p:cNvPr id="5"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5EA9EC9B-0070-46D3-A72F-B606A6069B0B}" type="slidenum">
              <a:rPr lang="es-ES"/>
              <a:pPr>
                <a:defRPr/>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BB9201-32F7-4B89-9C64-D69FA950ACDA}" type="datetime1">
              <a:rPr lang="es-ES"/>
              <a:pPr>
                <a:defRPr/>
              </a:pPr>
              <a:t>01/07/2010</a:t>
            </a:fld>
            <a:endParaRPr lang="es-ES" dirty="0"/>
          </a:p>
        </p:txBody>
      </p:sp>
      <p:sp>
        <p:nvSpPr>
          <p:cNvPr id="5"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FD6764C1-379C-4901-8D8C-422E6EDAF6CE}" type="slidenum">
              <a:rPr lang="es-ES"/>
              <a:pPr>
                <a:defRPr/>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96D2F93-5925-4711-AAFF-8A63D1F80678}" type="datetime1">
              <a:rPr lang="es-ES"/>
              <a:pPr>
                <a:defRPr/>
              </a:pPr>
              <a:t>01/07/2010</a:t>
            </a:fld>
            <a:endParaRPr lang="es-ES" dirty="0"/>
          </a:p>
        </p:txBody>
      </p:sp>
      <p:sp>
        <p:nvSpPr>
          <p:cNvPr id="6"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18980860-D7AD-424B-B870-969D9378FDB0}" type="slidenum">
              <a:rPr lang="es-ES"/>
              <a:pPr>
                <a:defRPr/>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63AF3D0-2BC9-4E8C-B390-A16F9673AEB6}" type="datetime1">
              <a:rPr lang="es-ES"/>
              <a:pPr>
                <a:defRPr/>
              </a:pPr>
              <a:t>01/07/2010</a:t>
            </a:fld>
            <a:endParaRPr lang="es-ES" dirty="0"/>
          </a:p>
        </p:txBody>
      </p:sp>
      <p:sp>
        <p:nvSpPr>
          <p:cNvPr id="8"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9" name="5 Marcador de número de diapositiva"/>
          <p:cNvSpPr>
            <a:spLocks noGrp="1"/>
          </p:cNvSpPr>
          <p:nvPr>
            <p:ph type="sldNum" sz="quarter" idx="12"/>
          </p:nvPr>
        </p:nvSpPr>
        <p:spPr/>
        <p:txBody>
          <a:bodyPr/>
          <a:lstStyle>
            <a:lvl1pPr>
              <a:defRPr/>
            </a:lvl1pPr>
          </a:lstStyle>
          <a:p>
            <a:pPr>
              <a:defRPr/>
            </a:pPr>
            <a:fld id="{06B56788-F139-4496-AD55-7AB01DD5BD7A}" type="slidenum">
              <a:rPr lang="es-ES"/>
              <a:pPr>
                <a:defRPr/>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6B39918-6D66-43B5-9414-76B83B308E01}" type="datetime1">
              <a:rPr lang="es-ES"/>
              <a:pPr>
                <a:defRPr/>
              </a:pPr>
              <a:t>01/07/2010</a:t>
            </a:fld>
            <a:endParaRPr lang="es-ES" dirty="0"/>
          </a:p>
        </p:txBody>
      </p:sp>
      <p:sp>
        <p:nvSpPr>
          <p:cNvPr id="4"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5" name="5 Marcador de número de diapositiva"/>
          <p:cNvSpPr>
            <a:spLocks noGrp="1"/>
          </p:cNvSpPr>
          <p:nvPr>
            <p:ph type="sldNum" sz="quarter" idx="12"/>
          </p:nvPr>
        </p:nvSpPr>
        <p:spPr/>
        <p:txBody>
          <a:bodyPr/>
          <a:lstStyle>
            <a:lvl1pPr>
              <a:defRPr/>
            </a:lvl1pPr>
          </a:lstStyle>
          <a:p>
            <a:pPr>
              <a:defRPr/>
            </a:pPr>
            <a:fld id="{D160232F-4449-46D6-AA00-AD3DB89DA83E}" type="slidenum">
              <a:rPr lang="es-ES"/>
              <a:pPr>
                <a:defRPr/>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6D057B4-571C-4FF2-8EEC-2966E898C74A}" type="datetime1">
              <a:rPr lang="es-ES"/>
              <a:pPr>
                <a:defRPr/>
              </a:pPr>
              <a:t>01/07/2010</a:t>
            </a:fld>
            <a:endParaRPr lang="es-ES" dirty="0"/>
          </a:p>
        </p:txBody>
      </p:sp>
      <p:sp>
        <p:nvSpPr>
          <p:cNvPr id="3"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4" name="5 Marcador de número de diapositiva"/>
          <p:cNvSpPr>
            <a:spLocks noGrp="1"/>
          </p:cNvSpPr>
          <p:nvPr>
            <p:ph type="sldNum" sz="quarter" idx="12"/>
          </p:nvPr>
        </p:nvSpPr>
        <p:spPr/>
        <p:txBody>
          <a:bodyPr/>
          <a:lstStyle>
            <a:lvl1pPr>
              <a:defRPr/>
            </a:lvl1pPr>
          </a:lstStyle>
          <a:p>
            <a:pPr>
              <a:defRPr/>
            </a:pPr>
            <a:fld id="{44486BCF-839F-4604-BCD8-67C5C6A116BC}" type="slidenum">
              <a:rPr lang="es-ES"/>
              <a:pPr>
                <a:defRPr/>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907DED4-418D-4403-A0EB-90F7FE768510}" type="datetime1">
              <a:rPr lang="es-ES"/>
              <a:pPr>
                <a:defRPr/>
              </a:pPr>
              <a:t>01/07/2010</a:t>
            </a:fld>
            <a:endParaRPr lang="es-ES" dirty="0"/>
          </a:p>
        </p:txBody>
      </p:sp>
      <p:sp>
        <p:nvSpPr>
          <p:cNvPr id="6"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B3AF6851-BFE1-4407-B7F7-BEBF63D355BC}" type="slidenum">
              <a:rPr lang="es-ES"/>
              <a:pPr>
                <a:defRPr/>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F3D078B-1DFA-4E88-B06D-C600D313D524}" type="datetime1">
              <a:rPr lang="es-ES"/>
              <a:pPr>
                <a:defRPr/>
              </a:pPr>
              <a:t>01/07/2010</a:t>
            </a:fld>
            <a:endParaRPr lang="es-ES" dirty="0"/>
          </a:p>
        </p:txBody>
      </p:sp>
      <p:sp>
        <p:nvSpPr>
          <p:cNvPr id="6"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8AA10F9F-FC0F-4152-9C33-EC469E32F0A8}" type="slidenum">
              <a:rPr lang="es-ES"/>
              <a:pPr>
                <a:defRPr/>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980293A-49BF-4005-A3F5-CEF53A20459E}" type="datetime1">
              <a:rPr lang="es-ES"/>
              <a:pPr>
                <a:defRPr/>
              </a:pPr>
              <a:t>01/07/2010</a:t>
            </a:fld>
            <a:endParaRPr lang="es-ES" dirty="0"/>
          </a:p>
        </p:txBody>
      </p:sp>
      <p:sp>
        <p:nvSpPr>
          <p:cNvPr id="5"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3392842B-F809-43E4-ABC1-094D721769B4}" type="slidenum">
              <a:rPr lang="es-ES"/>
              <a:pPr>
                <a:defRPr/>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B3EA363-9290-4496-8D0F-BD5096A7267D}" type="datetime1">
              <a:rPr lang="es-ES"/>
              <a:pPr>
                <a:defRPr/>
              </a:pPr>
              <a:t>01/07/2010</a:t>
            </a:fld>
            <a:endParaRPr lang="es-ES" dirty="0"/>
          </a:p>
        </p:txBody>
      </p:sp>
      <p:sp>
        <p:nvSpPr>
          <p:cNvPr id="5" name="4 Marcador de pie de página"/>
          <p:cNvSpPr>
            <a:spLocks noGrp="1"/>
          </p:cNvSpPr>
          <p:nvPr>
            <p:ph type="ftr" sz="quarter" idx="11"/>
          </p:nvPr>
        </p:nvSpPr>
        <p:spPr/>
        <p:txBody>
          <a:bodyPr/>
          <a:lstStyle>
            <a:lvl1pPr>
              <a:defRPr/>
            </a:lvl1pPr>
          </a:lstStyle>
          <a:p>
            <a:pPr>
              <a:defRPr/>
            </a:pPr>
            <a:r>
              <a:rPr lang="es-ES"/>
              <a:t>Psic. Emigdio Franco Preciado www.mexiweb.com.mx  </a:t>
            </a: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8AB48A6C-7923-4CF4-94E5-8F0E43B93B69}" type="slidenum">
              <a:rPr lang="es-ES"/>
              <a:pPr>
                <a:defRPr/>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3F67C23-24E0-425D-91BD-0EB77EF455DF}" type="datetime1">
              <a:rPr lang="es-ES"/>
              <a:pPr>
                <a:defRPr/>
              </a:pPr>
              <a:t>01/07/2010</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r>
              <a:rPr lang="es-ES"/>
              <a:t>Psic. Emigdio Franco Preciado www.mexiweb.com.mx  </a:t>
            </a:r>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1F149A6-797B-4729-B4B2-60157BB1A381}"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mexiweb.com.mx/" TargetMode="External"/><Relationship Id="rId2" Type="http://schemas.openxmlformats.org/officeDocument/2006/relationships/image" Target="../media/image1.wmf"/><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5.xml"/><Relationship Id="rId5" Type="http://schemas.openxmlformats.org/officeDocument/2006/relationships/image" Target="../media/image15.wmf"/><Relationship Id="rId4" Type="http://schemas.openxmlformats.org/officeDocument/2006/relationships/image" Target="../media/image14.wmf"/></Relationships>
</file>

<file path=ppt/slides/_rels/slide14.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www.mexiweb.com.mx/" TargetMode="External"/><Relationship Id="rId2" Type="http://schemas.openxmlformats.org/officeDocument/2006/relationships/image" Target="../media/image20.wmf"/><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96987"/>
          </a:xfrm>
        </p:spPr>
        <p:txBody>
          <a:bodyPr rtlCol="0">
            <a:normAutofit fontScale="90000"/>
          </a:bodyPr>
          <a:lstStyle/>
          <a:p>
            <a:pPr eaLnBrk="1" fontAlgn="auto" hangingPunct="1">
              <a:spcAft>
                <a:spcPts val="0"/>
              </a:spcAft>
              <a:defRPr/>
            </a:pPr>
            <a:r>
              <a:rPr lang="es-ES_tradnl" b="1" dirty="0"/>
              <a:t>TRASTORNO POR DÉFICIT DE ATENCIÓN </a:t>
            </a:r>
            <a:r>
              <a:rPr lang="es-ES_tradnl" b="1" dirty="0" smtClean="0"/>
              <a:t>– HIPERQUINESIA </a:t>
            </a:r>
            <a:r>
              <a:rPr lang="es-ES" b="1" dirty="0" smtClean="0"/>
              <a:t>(</a:t>
            </a:r>
            <a:r>
              <a:rPr lang="es-ES" b="1" dirty="0"/>
              <a:t>TDAH)</a:t>
            </a:r>
            <a:endParaRPr lang="es-ES" dirty="0"/>
          </a:p>
        </p:txBody>
      </p:sp>
      <p:pic>
        <p:nvPicPr>
          <p:cNvPr id="2051" name="Picture 2" descr="C:\Documents and Settings\ma lupita\Configuración local\Archivos temporales de Internet\Content.IE5\RXNJ21D6\MCj04360410000[1].wmf"/>
          <p:cNvPicPr>
            <a:picLocks noGrp="1" noChangeAspect="1" noChangeArrowheads="1"/>
          </p:cNvPicPr>
          <p:nvPr>
            <p:ph sz="quarter" idx="4"/>
          </p:nvPr>
        </p:nvPicPr>
        <p:blipFill>
          <a:blip r:embed="rId2" cstate="print"/>
          <a:srcRect/>
          <a:stretch>
            <a:fillRect/>
          </a:stretch>
        </p:blipFill>
        <p:spPr>
          <a:xfrm>
            <a:off x="1785938" y="1571625"/>
            <a:ext cx="6286500" cy="3527425"/>
          </a:xfrm>
        </p:spPr>
      </p:pic>
      <p:sp>
        <p:nvSpPr>
          <p:cNvPr id="6" name="5 Marcador de número de diapositiva"/>
          <p:cNvSpPr>
            <a:spLocks noGrp="1"/>
          </p:cNvSpPr>
          <p:nvPr>
            <p:ph type="sldNum" sz="quarter" idx="12"/>
          </p:nvPr>
        </p:nvSpPr>
        <p:spPr/>
        <p:txBody>
          <a:bodyPr/>
          <a:lstStyle/>
          <a:p>
            <a:pPr>
              <a:defRPr/>
            </a:pPr>
            <a:fld id="{276187B4-7C80-4681-AD38-AFFCB3FB723E}" type="slidenum">
              <a:rPr lang="es-ES" smtClean="0"/>
              <a:pPr>
                <a:defRPr/>
              </a:pPr>
              <a:t>1</a:t>
            </a:fld>
            <a:endParaRPr lang="es-ES" dirty="0"/>
          </a:p>
        </p:txBody>
      </p:sp>
      <p:sp>
        <p:nvSpPr>
          <p:cNvPr id="8" name="7 Marcador de pie de página"/>
          <p:cNvSpPr>
            <a:spLocks noGrp="1"/>
          </p:cNvSpPr>
          <p:nvPr>
            <p:ph type="ftr" sz="quarter" idx="11"/>
          </p:nvPr>
        </p:nvSpPr>
        <p:spPr>
          <a:xfrm>
            <a:off x="1571625" y="5286375"/>
            <a:ext cx="5643563" cy="785813"/>
          </a:xfrm>
        </p:spPr>
        <p:txBody>
          <a:bodyPr/>
          <a:lstStyle/>
          <a:p>
            <a:pPr>
              <a:defRPr/>
            </a:pPr>
            <a:r>
              <a:rPr lang="es-ES" sz="2800" dirty="0"/>
              <a:t>Psic. Emigdio Franco Preciado </a:t>
            </a:r>
            <a:r>
              <a:rPr lang="es-ES" sz="1800" dirty="0">
                <a:hlinkClick r:id="rId3"/>
              </a:rPr>
              <a:t>www.mexiweb.com.mx</a:t>
            </a:r>
            <a:r>
              <a:rPr lang="es-ES" sz="1800" dirty="0"/>
              <a:t>  </a:t>
            </a: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2 Marcador de texto"/>
          <p:cNvSpPr>
            <a:spLocks noGrp="1"/>
          </p:cNvSpPr>
          <p:nvPr>
            <p:ph type="body" idx="1"/>
          </p:nvPr>
        </p:nvSpPr>
        <p:spPr>
          <a:xfrm>
            <a:off x="285750" y="500063"/>
            <a:ext cx="4211638" cy="5786437"/>
          </a:xfrm>
        </p:spPr>
        <p:txBody>
          <a:bodyPr/>
          <a:lstStyle/>
          <a:p>
            <a:pPr algn="just" eaLnBrk="1" hangingPunct="1">
              <a:buFont typeface="Arial" charset="0"/>
              <a:buChar char="•"/>
            </a:pPr>
            <a:r>
              <a:rPr lang="es-ES_tradnl" sz="2800" smtClean="0"/>
              <a:t>     Los padres se preocupan cuando reciben una carta de la escuela diciéndoles que su hijo "no le presta atención a la maestra" o que "se porta mal en la clase". </a:t>
            </a:r>
          </a:p>
          <a:p>
            <a:pPr algn="just" eaLnBrk="1" hangingPunct="1"/>
            <a:endParaRPr lang="es-ES_tradnl" sz="2800" smtClean="0"/>
          </a:p>
          <a:p>
            <a:pPr algn="just" eaLnBrk="1" hangingPunct="1"/>
            <a:endParaRPr lang="es-ES_tradnl" sz="2800" smtClean="0"/>
          </a:p>
          <a:p>
            <a:pPr algn="just" eaLnBrk="1" hangingPunct="1"/>
            <a:r>
              <a:rPr lang="es-ES_tradnl" sz="2800" smtClean="0"/>
              <a:t>Una posible causa puede ser el TDAH</a:t>
            </a:r>
            <a:endParaRPr lang="es-ES" sz="2800" smtClean="0"/>
          </a:p>
          <a:p>
            <a:pPr eaLnBrk="1" hangingPunct="1"/>
            <a:endParaRPr lang="es-ES" smtClean="0"/>
          </a:p>
        </p:txBody>
      </p:sp>
      <p:pic>
        <p:nvPicPr>
          <p:cNvPr id="3075" name="Picture 3" descr="C:\Documents and Settings\ma lupita\Configuración local\Archivos temporales de Internet\Content.IE5\0TY3O5MZ\MCj03973620000[1].wmf"/>
          <p:cNvPicPr>
            <a:picLocks noChangeAspect="1" noChangeArrowheads="1"/>
          </p:cNvPicPr>
          <p:nvPr/>
        </p:nvPicPr>
        <p:blipFill>
          <a:blip r:embed="rId2" cstate="print"/>
          <a:srcRect/>
          <a:stretch>
            <a:fillRect/>
          </a:stretch>
        </p:blipFill>
        <p:spPr bwMode="auto">
          <a:xfrm>
            <a:off x="4572000" y="928688"/>
            <a:ext cx="4000500" cy="5429250"/>
          </a:xfrm>
          <a:prstGeom prst="rect">
            <a:avLst/>
          </a:prstGeom>
          <a:noFill/>
          <a:ln w="9525">
            <a:noFill/>
            <a:miter lim="800000"/>
            <a:headEnd/>
            <a:tailEnd/>
          </a:ln>
        </p:spPr>
      </p:pic>
      <p:sp>
        <p:nvSpPr>
          <p:cNvPr id="5" name="4 Marcador de número de diapositiva"/>
          <p:cNvSpPr>
            <a:spLocks noGrp="1"/>
          </p:cNvSpPr>
          <p:nvPr>
            <p:ph type="sldNum" sz="quarter" idx="12"/>
          </p:nvPr>
        </p:nvSpPr>
        <p:spPr/>
        <p:txBody>
          <a:bodyPr/>
          <a:lstStyle/>
          <a:p>
            <a:pPr>
              <a:defRPr/>
            </a:pPr>
            <a:fld id="{63BFB815-A650-4FED-8BD7-60ABEA353216}" type="slidenum">
              <a:rPr lang="es-ES" smtClean="0"/>
              <a:pPr>
                <a:defRPr/>
              </a:pPr>
              <a:t>2</a:t>
            </a:fld>
            <a:endParaRPr lang="es-ES"/>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9 Marcador de contenido" descr="NIÑO INQUIETO.jpg"/>
          <p:cNvPicPr>
            <a:picLocks noGrp="1" noChangeAspect="1"/>
          </p:cNvPicPr>
          <p:nvPr>
            <p:ph sz="half" idx="2"/>
          </p:nvPr>
        </p:nvPicPr>
        <p:blipFill>
          <a:blip r:embed="rId2" cstate="print"/>
          <a:srcRect/>
          <a:stretch>
            <a:fillRect/>
          </a:stretch>
        </p:blipFill>
        <p:spPr>
          <a:xfrm>
            <a:off x="714375" y="703263"/>
            <a:ext cx="2786063" cy="5368925"/>
          </a:xfrm>
        </p:spPr>
      </p:pic>
      <p:sp>
        <p:nvSpPr>
          <p:cNvPr id="4099" name="4 Marcador de texto"/>
          <p:cNvSpPr>
            <a:spLocks noGrp="1"/>
          </p:cNvSpPr>
          <p:nvPr>
            <p:ph type="body" sz="quarter" idx="3"/>
          </p:nvPr>
        </p:nvSpPr>
        <p:spPr>
          <a:xfrm>
            <a:off x="3714750" y="928688"/>
            <a:ext cx="4829175" cy="4929187"/>
          </a:xfrm>
        </p:spPr>
        <p:txBody>
          <a:bodyPr/>
          <a:lstStyle/>
          <a:p>
            <a:pPr algn="just" eaLnBrk="1" hangingPunct="1"/>
            <a:r>
              <a:rPr lang="es-ES_tradnl" smtClean="0"/>
              <a:t>El trastorno por déficit de atención (TDA) es un padecimiento donde al niño le es difícil centrar su atención en un estímulo y concentrarse en él.</a:t>
            </a:r>
          </a:p>
          <a:p>
            <a:pPr algn="just" eaLnBrk="1" hangingPunct="1">
              <a:buFont typeface="Wingdings" pitchFamily="2" charset="2"/>
              <a:buChar char="§"/>
            </a:pPr>
            <a:r>
              <a:rPr lang="es-ES_tradnl" smtClean="0"/>
              <a:t>   Esto se manifiesta en su conducta que se observa desorganizada e impulsiva, y repercute en la familia y en la escuela. </a:t>
            </a:r>
          </a:p>
          <a:p>
            <a:pPr algn="just" eaLnBrk="1" hangingPunct="1">
              <a:buFont typeface="Wingdings" pitchFamily="2" charset="2"/>
              <a:buChar char="§"/>
            </a:pPr>
            <a:r>
              <a:rPr lang="es-ES_tradnl" smtClean="0"/>
              <a:t>   El TDAH es mejor conocido como el niño hiperquinético o con disfunción cerebral "mínima"</a:t>
            </a:r>
            <a:endParaRPr lang="es-ES" smtClean="0"/>
          </a:p>
          <a:p>
            <a:pPr algn="just" eaLnBrk="1" hangingPunct="1"/>
            <a:endParaRPr lang="es-ES" smtClean="0"/>
          </a:p>
        </p:txBody>
      </p:sp>
      <p:sp>
        <p:nvSpPr>
          <p:cNvPr id="6" name="5 Marcador de número de diapositiva"/>
          <p:cNvSpPr>
            <a:spLocks noGrp="1"/>
          </p:cNvSpPr>
          <p:nvPr>
            <p:ph type="sldNum" sz="quarter" idx="12"/>
          </p:nvPr>
        </p:nvSpPr>
        <p:spPr/>
        <p:txBody>
          <a:bodyPr/>
          <a:lstStyle/>
          <a:p>
            <a:pPr>
              <a:defRPr/>
            </a:pPr>
            <a:fld id="{F3FE937C-7ED6-4604-98B9-E13EF789536F}" type="slidenum">
              <a:rPr lang="es-ES" smtClean="0"/>
              <a:pPr>
                <a:defRPr/>
              </a:pPr>
              <a:t>3</a:t>
            </a:fld>
            <a:endParaRPr lang="es-ES"/>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0 CuadroTexto"/>
          <p:cNvSpPr txBox="1">
            <a:spLocks noChangeArrowheads="1"/>
          </p:cNvSpPr>
          <p:nvPr/>
        </p:nvSpPr>
        <p:spPr bwMode="auto">
          <a:xfrm>
            <a:off x="571500" y="3214688"/>
            <a:ext cx="2428875" cy="2586037"/>
          </a:xfrm>
          <a:prstGeom prst="rect">
            <a:avLst/>
          </a:prstGeom>
          <a:noFill/>
          <a:ln w="9525">
            <a:noFill/>
            <a:miter lim="800000"/>
            <a:headEnd/>
            <a:tailEnd/>
          </a:ln>
        </p:spPr>
        <p:txBody>
          <a:bodyPr>
            <a:spAutoFit/>
          </a:bodyPr>
          <a:lstStyle/>
          <a:p>
            <a:pPr algn="ctr"/>
            <a:r>
              <a:rPr lang="es-MX" b="1">
                <a:solidFill>
                  <a:srgbClr val="FF0000"/>
                </a:solidFill>
              </a:rPr>
              <a:t>POSITIVAS:</a:t>
            </a:r>
          </a:p>
          <a:p>
            <a:pPr algn="ctr"/>
            <a:endParaRPr lang="es-MX" b="1"/>
          </a:p>
          <a:p>
            <a:pPr algn="just">
              <a:buFont typeface="Arial" charset="0"/>
              <a:buChar char="•"/>
            </a:pPr>
            <a:r>
              <a:rPr lang="es-MX"/>
              <a:t>   Iniciar con un adecuado tratamiento en apoyo del niño</a:t>
            </a:r>
          </a:p>
          <a:p>
            <a:pPr algn="just">
              <a:buFont typeface="Arial" charset="0"/>
              <a:buChar char="•"/>
            </a:pPr>
            <a:r>
              <a:rPr lang="es-MX"/>
              <a:t>   Dar la atención y soporte necesarios.</a:t>
            </a:r>
          </a:p>
          <a:p>
            <a:pPr algn="just">
              <a:buFont typeface="Arial" charset="0"/>
              <a:buChar char="•"/>
            </a:pPr>
            <a:r>
              <a:rPr lang="es-MX"/>
              <a:t>   Evitar riesgos</a:t>
            </a:r>
          </a:p>
          <a:p>
            <a:pPr algn="just">
              <a:buFont typeface="Arial" charset="0"/>
              <a:buChar char="•"/>
            </a:pPr>
            <a:r>
              <a:rPr lang="es-MX"/>
              <a:t>   …</a:t>
            </a:r>
            <a:endParaRPr lang="es-ES"/>
          </a:p>
        </p:txBody>
      </p:sp>
      <p:sp>
        <p:nvSpPr>
          <p:cNvPr id="5123" name="11 CuadroTexto"/>
          <p:cNvSpPr txBox="1">
            <a:spLocks noChangeArrowheads="1"/>
          </p:cNvSpPr>
          <p:nvPr/>
        </p:nvSpPr>
        <p:spPr bwMode="auto">
          <a:xfrm>
            <a:off x="3357563" y="3217863"/>
            <a:ext cx="2582862" cy="2308225"/>
          </a:xfrm>
          <a:prstGeom prst="rect">
            <a:avLst/>
          </a:prstGeom>
          <a:noFill/>
          <a:ln w="9525">
            <a:noFill/>
            <a:miter lim="800000"/>
            <a:headEnd/>
            <a:tailEnd/>
          </a:ln>
        </p:spPr>
        <p:txBody>
          <a:bodyPr>
            <a:spAutoFit/>
          </a:bodyPr>
          <a:lstStyle/>
          <a:p>
            <a:r>
              <a:rPr lang="es-MX" b="1">
                <a:solidFill>
                  <a:srgbClr val="FF0000"/>
                </a:solidFill>
              </a:rPr>
              <a:t>NEGATIVAS:</a:t>
            </a:r>
          </a:p>
          <a:p>
            <a:endParaRPr lang="es-MX"/>
          </a:p>
          <a:p>
            <a:pPr algn="just">
              <a:buFont typeface="Arial" charset="0"/>
              <a:buChar char="•"/>
            </a:pPr>
            <a:r>
              <a:rPr lang="es-MX"/>
              <a:t>   La aplicación de un tratamiento innecesario</a:t>
            </a:r>
          </a:p>
          <a:p>
            <a:pPr algn="just">
              <a:buFont typeface="Arial" charset="0"/>
              <a:buChar char="•"/>
            </a:pPr>
            <a:r>
              <a:rPr lang="es-MX"/>
              <a:t>   Estigmatizar al niño</a:t>
            </a:r>
          </a:p>
          <a:p>
            <a:pPr algn="just">
              <a:buFont typeface="Arial" charset="0"/>
              <a:buChar char="•"/>
            </a:pPr>
            <a:r>
              <a:rPr lang="es-MX"/>
              <a:t>   Bajar su autoestima</a:t>
            </a:r>
          </a:p>
          <a:p>
            <a:pPr>
              <a:buFont typeface="Arial" charset="0"/>
              <a:buChar char="•"/>
            </a:pPr>
            <a:r>
              <a:rPr lang="es-MX"/>
              <a:t>   …</a:t>
            </a:r>
          </a:p>
          <a:p>
            <a:endParaRPr lang="es-ES"/>
          </a:p>
        </p:txBody>
      </p:sp>
      <p:sp>
        <p:nvSpPr>
          <p:cNvPr id="5124" name="9 CuadroTexto"/>
          <p:cNvSpPr txBox="1">
            <a:spLocks noChangeArrowheads="1"/>
          </p:cNvSpPr>
          <p:nvPr/>
        </p:nvSpPr>
        <p:spPr bwMode="auto">
          <a:xfrm>
            <a:off x="571500" y="1800225"/>
            <a:ext cx="5000625" cy="1200150"/>
          </a:xfrm>
          <a:prstGeom prst="rect">
            <a:avLst/>
          </a:prstGeom>
          <a:noFill/>
          <a:ln w="9525">
            <a:noFill/>
            <a:miter lim="800000"/>
            <a:headEnd/>
            <a:tailEnd/>
          </a:ln>
        </p:spPr>
        <p:txBody>
          <a:bodyPr>
            <a:spAutoFit/>
          </a:bodyPr>
          <a:lstStyle/>
          <a:p>
            <a:pPr algn="ctr"/>
            <a:r>
              <a:rPr lang="es-MX" sz="2400"/>
              <a:t>Una vez </a:t>
            </a:r>
            <a:r>
              <a:rPr lang="es-MX" sz="2400">
                <a:solidFill>
                  <a:srgbClr val="FF0000"/>
                </a:solidFill>
              </a:rPr>
              <a:t>“etiquetado” </a:t>
            </a:r>
            <a:r>
              <a:rPr lang="es-MX" sz="2400"/>
              <a:t>el niño… pueden desencadenarse consecuencias:</a:t>
            </a:r>
            <a:endParaRPr lang="es-ES" sz="2400"/>
          </a:p>
        </p:txBody>
      </p:sp>
      <p:sp>
        <p:nvSpPr>
          <p:cNvPr id="5125" name="1 Título"/>
          <p:cNvSpPr>
            <a:spLocks noGrp="1"/>
          </p:cNvSpPr>
          <p:nvPr>
            <p:ph type="title"/>
          </p:nvPr>
        </p:nvSpPr>
        <p:spPr>
          <a:xfrm>
            <a:off x="500063" y="417513"/>
            <a:ext cx="5143500" cy="1143000"/>
          </a:xfrm>
        </p:spPr>
        <p:txBody>
          <a:bodyPr/>
          <a:lstStyle/>
          <a:p>
            <a:r>
              <a:rPr lang="es-MX" smtClean="0"/>
              <a:t>Poner Etiquetas…</a:t>
            </a:r>
            <a:endParaRPr lang="es-ES" smtClean="0"/>
          </a:p>
        </p:txBody>
      </p:sp>
      <p:sp>
        <p:nvSpPr>
          <p:cNvPr id="5126" name="2 Marcador de texto"/>
          <p:cNvSpPr>
            <a:spLocks noGrp="1"/>
          </p:cNvSpPr>
          <p:nvPr>
            <p:ph type="body" idx="1"/>
          </p:nvPr>
        </p:nvSpPr>
        <p:spPr>
          <a:xfrm rot="21004922">
            <a:off x="5595938" y="1050925"/>
            <a:ext cx="3211512" cy="554038"/>
          </a:xfrm>
        </p:spPr>
        <p:txBody>
          <a:bodyPr/>
          <a:lstStyle/>
          <a:p>
            <a:r>
              <a:rPr lang="es-ES" sz="2000" smtClean="0">
                <a:solidFill>
                  <a:srgbClr val="FF0000"/>
                </a:solidFill>
              </a:rPr>
              <a:t>  </a:t>
            </a:r>
            <a:r>
              <a:rPr lang="es-ES" smtClean="0">
                <a:solidFill>
                  <a:srgbClr val="FF0000"/>
                </a:solidFill>
              </a:rPr>
              <a:t>¡ERES UN PROBLEMA!</a:t>
            </a:r>
          </a:p>
        </p:txBody>
      </p:sp>
      <p:pic>
        <p:nvPicPr>
          <p:cNvPr id="5127" name="Picture 2"/>
          <p:cNvPicPr>
            <a:picLocks noGrp="1" noChangeAspect="1" noChangeArrowheads="1"/>
          </p:cNvPicPr>
          <p:nvPr>
            <p:ph sz="half" idx="2"/>
          </p:nvPr>
        </p:nvPicPr>
        <p:blipFill>
          <a:blip r:embed="rId2" cstate="print"/>
          <a:srcRect/>
          <a:stretch>
            <a:fillRect/>
          </a:stretch>
        </p:blipFill>
        <p:spPr>
          <a:xfrm>
            <a:off x="5715000" y="1785938"/>
            <a:ext cx="2627313" cy="4214812"/>
          </a:xfrm>
        </p:spPr>
      </p:pic>
      <p:sp>
        <p:nvSpPr>
          <p:cNvPr id="14" name="13 Marcador de número de diapositiva"/>
          <p:cNvSpPr>
            <a:spLocks noGrp="1"/>
          </p:cNvSpPr>
          <p:nvPr>
            <p:ph type="sldNum" sz="quarter" idx="12"/>
          </p:nvPr>
        </p:nvSpPr>
        <p:spPr/>
        <p:txBody>
          <a:bodyPr/>
          <a:lstStyle/>
          <a:p>
            <a:pPr>
              <a:defRPr/>
            </a:pPr>
            <a:fld id="{E42EFBBB-6345-46D8-8474-92AFE32FCAB0}" type="slidenum">
              <a:rPr lang="es-ES" smtClean="0"/>
              <a:pPr>
                <a:defRPr/>
              </a:pPr>
              <a:t>4</a:t>
            </a:fld>
            <a:endParaRPr lang="es-ES" dirty="0"/>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6 Marcador de contenido" descr="NIÑO PENSANDO.jpg"/>
          <p:cNvPicPr>
            <a:picLocks noGrp="1" noChangeAspect="1"/>
          </p:cNvPicPr>
          <p:nvPr>
            <p:ph sz="quarter" idx="4"/>
          </p:nvPr>
        </p:nvPicPr>
        <p:blipFill>
          <a:blip r:embed="rId2" cstate="print"/>
          <a:srcRect/>
          <a:stretch>
            <a:fillRect/>
          </a:stretch>
        </p:blipFill>
        <p:spPr>
          <a:xfrm>
            <a:off x="1928813" y="3643313"/>
            <a:ext cx="5786437" cy="2428875"/>
          </a:xfrm>
        </p:spPr>
      </p:pic>
      <p:sp>
        <p:nvSpPr>
          <p:cNvPr id="5" name="4 Marcador de número de diapositiva"/>
          <p:cNvSpPr>
            <a:spLocks noGrp="1"/>
          </p:cNvSpPr>
          <p:nvPr>
            <p:ph type="sldNum" sz="quarter" idx="12"/>
          </p:nvPr>
        </p:nvSpPr>
        <p:spPr/>
        <p:txBody>
          <a:bodyPr/>
          <a:lstStyle/>
          <a:p>
            <a:pPr>
              <a:defRPr/>
            </a:pPr>
            <a:fld id="{808B48BE-3BDE-44E8-B786-0213BAC33728}" type="slidenum">
              <a:rPr lang="es-ES" smtClean="0"/>
              <a:pPr>
                <a:defRPr/>
              </a:pPr>
              <a:t>5</a:t>
            </a:fld>
            <a:endParaRPr lang="es-ES"/>
          </a:p>
        </p:txBody>
      </p:sp>
      <p:sp>
        <p:nvSpPr>
          <p:cNvPr id="6148" name="6 Rectángulo"/>
          <p:cNvSpPr>
            <a:spLocks noChangeArrowheads="1"/>
          </p:cNvSpPr>
          <p:nvPr/>
        </p:nvSpPr>
        <p:spPr bwMode="auto">
          <a:xfrm>
            <a:off x="428625" y="142875"/>
            <a:ext cx="8143875" cy="830263"/>
          </a:xfrm>
          <a:prstGeom prst="rect">
            <a:avLst/>
          </a:prstGeom>
          <a:noFill/>
          <a:ln w="9525">
            <a:noFill/>
            <a:miter lim="800000"/>
            <a:headEnd/>
            <a:tailEnd/>
          </a:ln>
        </p:spPr>
        <p:txBody>
          <a:bodyPr>
            <a:spAutoFit/>
          </a:bodyPr>
          <a:lstStyle/>
          <a:p>
            <a:pPr algn="ctr"/>
            <a:r>
              <a:rPr lang="es-ES_tradnl" sz="2400" b="1">
                <a:solidFill>
                  <a:srgbClr val="FF0000"/>
                </a:solidFill>
              </a:rPr>
              <a:t>Este Problema es común que sea identificado por los maestros y padres </a:t>
            </a:r>
            <a:endParaRPr lang="es-ES"/>
          </a:p>
        </p:txBody>
      </p:sp>
      <p:sp>
        <p:nvSpPr>
          <p:cNvPr id="6149" name="7 Rectángulo"/>
          <p:cNvSpPr>
            <a:spLocks noChangeArrowheads="1"/>
          </p:cNvSpPr>
          <p:nvPr/>
        </p:nvSpPr>
        <p:spPr bwMode="auto">
          <a:xfrm>
            <a:off x="714375" y="1500188"/>
            <a:ext cx="2111375" cy="400050"/>
          </a:xfrm>
          <a:prstGeom prst="rect">
            <a:avLst/>
          </a:prstGeom>
          <a:noFill/>
          <a:ln w="9525">
            <a:noFill/>
            <a:miter lim="800000"/>
            <a:headEnd/>
            <a:tailEnd/>
          </a:ln>
        </p:spPr>
        <p:txBody>
          <a:bodyPr wrap="none">
            <a:spAutoFit/>
          </a:bodyPr>
          <a:lstStyle/>
          <a:p>
            <a:pPr>
              <a:buFont typeface="Wingdings" pitchFamily="2" charset="2"/>
              <a:buChar char="Ø"/>
            </a:pPr>
            <a:r>
              <a:rPr lang="es-ES" sz="2000"/>
              <a:t> </a:t>
            </a:r>
            <a:r>
              <a:rPr lang="es-ES_tradnl" sz="2000"/>
              <a:t>escuchan mal,</a:t>
            </a:r>
            <a:endParaRPr lang="es-ES" sz="2000"/>
          </a:p>
        </p:txBody>
      </p:sp>
      <p:sp>
        <p:nvSpPr>
          <p:cNvPr id="6150" name="8 Rectángulo"/>
          <p:cNvSpPr>
            <a:spLocks noChangeArrowheads="1"/>
          </p:cNvSpPr>
          <p:nvPr/>
        </p:nvSpPr>
        <p:spPr bwMode="auto">
          <a:xfrm>
            <a:off x="746125" y="1928813"/>
            <a:ext cx="2254250" cy="400050"/>
          </a:xfrm>
          <a:prstGeom prst="rect">
            <a:avLst/>
          </a:prstGeom>
          <a:noFill/>
          <a:ln w="9525">
            <a:noFill/>
            <a:miter lim="800000"/>
            <a:headEnd/>
            <a:tailEnd/>
          </a:ln>
        </p:spPr>
        <p:txBody>
          <a:bodyPr wrap="none">
            <a:spAutoFit/>
          </a:bodyPr>
          <a:lstStyle/>
          <a:p>
            <a:pPr>
              <a:buFont typeface="Wingdings" pitchFamily="2" charset="2"/>
              <a:buChar char="Ø"/>
            </a:pPr>
            <a:r>
              <a:rPr lang="es-ES_tradnl" sz="2000"/>
              <a:t> están inquietos,</a:t>
            </a:r>
            <a:endParaRPr lang="es-ES" sz="2000"/>
          </a:p>
        </p:txBody>
      </p:sp>
      <p:sp>
        <p:nvSpPr>
          <p:cNvPr id="6151" name="9 Rectángulo"/>
          <p:cNvSpPr>
            <a:spLocks noChangeArrowheads="1"/>
          </p:cNvSpPr>
          <p:nvPr/>
        </p:nvSpPr>
        <p:spPr bwMode="auto">
          <a:xfrm>
            <a:off x="714375" y="2341563"/>
            <a:ext cx="2786063" cy="708025"/>
          </a:xfrm>
          <a:prstGeom prst="rect">
            <a:avLst/>
          </a:prstGeom>
          <a:noFill/>
          <a:ln w="9525">
            <a:noFill/>
            <a:miter lim="800000"/>
            <a:headEnd/>
            <a:tailEnd/>
          </a:ln>
        </p:spPr>
        <p:txBody>
          <a:bodyPr>
            <a:spAutoFit/>
          </a:bodyPr>
          <a:lstStyle/>
          <a:p>
            <a:pPr algn="just">
              <a:buFont typeface="Wingdings" pitchFamily="2" charset="2"/>
              <a:buChar char="Ø"/>
            </a:pPr>
            <a:r>
              <a:rPr lang="es-ES_tradnl" sz="2000"/>
              <a:t> trabajan de forma irregular y descuidada, </a:t>
            </a:r>
            <a:endParaRPr lang="es-ES" sz="2000"/>
          </a:p>
        </p:txBody>
      </p:sp>
      <p:sp>
        <p:nvSpPr>
          <p:cNvPr id="6152" name="10 Rectángulo"/>
          <p:cNvSpPr>
            <a:spLocks noChangeArrowheads="1"/>
          </p:cNvSpPr>
          <p:nvPr/>
        </p:nvSpPr>
        <p:spPr bwMode="auto">
          <a:xfrm>
            <a:off x="714375" y="3071813"/>
            <a:ext cx="3286125" cy="1323975"/>
          </a:xfrm>
          <a:prstGeom prst="rect">
            <a:avLst/>
          </a:prstGeom>
          <a:noFill/>
          <a:ln w="9525">
            <a:noFill/>
            <a:miter lim="800000"/>
            <a:headEnd/>
            <a:tailEnd/>
          </a:ln>
        </p:spPr>
        <p:txBody>
          <a:bodyPr>
            <a:spAutoFit/>
          </a:bodyPr>
          <a:lstStyle/>
          <a:p>
            <a:pPr algn="just">
              <a:buFont typeface="Wingdings" pitchFamily="2" charset="2"/>
              <a:buChar char="Ø"/>
            </a:pPr>
            <a:r>
              <a:rPr lang="es-ES_tradnl" sz="2000"/>
              <a:t> en particular le son duras las tareas que requieren de una atención prolongada,</a:t>
            </a:r>
            <a:endParaRPr lang="es-ES" sz="2000"/>
          </a:p>
        </p:txBody>
      </p:sp>
      <p:sp>
        <p:nvSpPr>
          <p:cNvPr id="6153" name="11 Rectángulo"/>
          <p:cNvSpPr>
            <a:spLocks noChangeArrowheads="1"/>
          </p:cNvSpPr>
          <p:nvPr/>
        </p:nvSpPr>
        <p:spPr bwMode="auto">
          <a:xfrm>
            <a:off x="4000500" y="1571625"/>
            <a:ext cx="4572000" cy="708025"/>
          </a:xfrm>
          <a:prstGeom prst="rect">
            <a:avLst/>
          </a:prstGeom>
          <a:noFill/>
          <a:ln w="9525">
            <a:noFill/>
            <a:miter lim="800000"/>
            <a:headEnd/>
            <a:tailEnd/>
          </a:ln>
        </p:spPr>
        <p:txBody>
          <a:bodyPr>
            <a:spAutoFit/>
          </a:bodyPr>
          <a:lstStyle/>
          <a:p>
            <a:pPr>
              <a:buFont typeface="Wingdings" pitchFamily="2" charset="2"/>
              <a:buChar char="Ø"/>
            </a:pPr>
            <a:r>
              <a:rPr lang="es-ES_tradnl" sz="2000"/>
              <a:t>   tienen problemas en la relación con sus compañeros. </a:t>
            </a:r>
            <a:endParaRPr lang="es-ES" sz="2000"/>
          </a:p>
        </p:txBody>
      </p:sp>
      <p:sp>
        <p:nvSpPr>
          <p:cNvPr id="6154" name="12 Rectángulo"/>
          <p:cNvSpPr>
            <a:spLocks noChangeArrowheads="1"/>
          </p:cNvSpPr>
          <p:nvPr/>
        </p:nvSpPr>
        <p:spPr bwMode="auto">
          <a:xfrm>
            <a:off x="4000500" y="2357438"/>
            <a:ext cx="2336800" cy="400050"/>
          </a:xfrm>
          <a:prstGeom prst="rect">
            <a:avLst/>
          </a:prstGeom>
          <a:noFill/>
          <a:ln w="9525">
            <a:noFill/>
            <a:miter lim="800000"/>
            <a:headEnd/>
            <a:tailEnd/>
          </a:ln>
        </p:spPr>
        <p:txBody>
          <a:bodyPr wrap="none">
            <a:spAutoFit/>
          </a:bodyPr>
          <a:lstStyle/>
          <a:p>
            <a:pPr>
              <a:buFont typeface="Wingdings" pitchFamily="2" charset="2"/>
              <a:buChar char="Ø"/>
            </a:pPr>
            <a:r>
              <a:rPr lang="es-ES_tradnl" sz="2000"/>
              <a:t>   mala conducta </a:t>
            </a:r>
            <a:endParaRPr lang="es-ES" sz="2000"/>
          </a:p>
        </p:txBody>
      </p:sp>
      <p:sp>
        <p:nvSpPr>
          <p:cNvPr id="6155" name="13 Rectángulo"/>
          <p:cNvSpPr>
            <a:spLocks noChangeArrowheads="1"/>
          </p:cNvSpPr>
          <p:nvPr/>
        </p:nvSpPr>
        <p:spPr bwMode="auto">
          <a:xfrm>
            <a:off x="4000500" y="2857500"/>
            <a:ext cx="3619500" cy="400050"/>
          </a:xfrm>
          <a:prstGeom prst="rect">
            <a:avLst/>
          </a:prstGeom>
          <a:noFill/>
          <a:ln w="9525">
            <a:noFill/>
            <a:miter lim="800000"/>
            <a:headEnd/>
            <a:tailEnd/>
          </a:ln>
        </p:spPr>
        <p:txBody>
          <a:bodyPr wrap="none">
            <a:spAutoFit/>
          </a:bodyPr>
          <a:lstStyle/>
          <a:p>
            <a:pPr>
              <a:buFont typeface="Wingdings" pitchFamily="2" charset="2"/>
              <a:buChar char="Ø"/>
            </a:pPr>
            <a:r>
              <a:rPr lang="es-ES_tradnl" sz="2000"/>
              <a:t>   pobre rendimiento escolar.</a:t>
            </a:r>
            <a:endParaRPr lang="es-ES" sz="2000"/>
          </a:p>
        </p:txBody>
      </p:sp>
      <p:sp>
        <p:nvSpPr>
          <p:cNvPr id="6156" name="14 Título"/>
          <p:cNvSpPr>
            <a:spLocks noGrp="1"/>
          </p:cNvSpPr>
          <p:nvPr>
            <p:ph type="title"/>
          </p:nvPr>
        </p:nvSpPr>
        <p:spPr>
          <a:xfrm>
            <a:off x="357188" y="1000125"/>
            <a:ext cx="8229600" cy="285750"/>
          </a:xfrm>
        </p:spPr>
        <p:txBody>
          <a:bodyPr/>
          <a:lstStyle/>
          <a:p>
            <a:r>
              <a:rPr lang="es-MX" sz="2000" smtClean="0"/>
              <a:t>Es común observar en los niños que:</a:t>
            </a:r>
            <a:endParaRPr lang="es-ES" sz="2000" smtClean="0"/>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2 Marcador de texto"/>
          <p:cNvSpPr>
            <a:spLocks noGrp="1"/>
          </p:cNvSpPr>
          <p:nvPr>
            <p:ph type="body" idx="1"/>
          </p:nvPr>
        </p:nvSpPr>
        <p:spPr>
          <a:xfrm>
            <a:off x="714375" y="785813"/>
            <a:ext cx="4289425" cy="4643437"/>
          </a:xfrm>
        </p:spPr>
        <p:txBody>
          <a:bodyPr/>
          <a:lstStyle/>
          <a:p>
            <a:pPr eaLnBrk="1" hangingPunct="1"/>
            <a:r>
              <a:rPr lang="es-ES_tradnl" u="sng" smtClean="0">
                <a:solidFill>
                  <a:srgbClr val="FF0000"/>
                </a:solidFill>
              </a:rPr>
              <a:t>Causas</a:t>
            </a:r>
            <a:r>
              <a:rPr lang="es-ES_tradnl" smtClean="0">
                <a:solidFill>
                  <a:srgbClr val="FF0000"/>
                </a:solidFill>
              </a:rPr>
              <a:t> : </a:t>
            </a:r>
          </a:p>
          <a:p>
            <a:pPr algn="just" eaLnBrk="1" hangingPunct="1"/>
            <a:r>
              <a:rPr lang="es-ES_tradnl" smtClean="0"/>
              <a:t>Existen diversas teorías que intentan explicar el origen del trastorno por Déficit de Atención, algunos consideran que la causa se debe a una </a:t>
            </a:r>
            <a:r>
              <a:rPr lang="es-ES_tradnl" u="sng" smtClean="0"/>
              <a:t>maduración retardada del sistema nervioso</a:t>
            </a:r>
            <a:r>
              <a:rPr lang="es-ES_tradnl" smtClean="0"/>
              <a:t>, o por haber alguna </a:t>
            </a:r>
            <a:r>
              <a:rPr lang="es-ES_tradnl" u="sng" smtClean="0"/>
              <a:t>lesión cerebral</a:t>
            </a:r>
            <a:r>
              <a:rPr lang="es-ES_tradnl" smtClean="0"/>
              <a:t>, una variación </a:t>
            </a:r>
            <a:r>
              <a:rPr lang="es-ES_tradnl" u="sng" smtClean="0"/>
              <a:t>genética</a:t>
            </a:r>
            <a:r>
              <a:rPr lang="es-ES_tradnl" smtClean="0"/>
              <a:t>, alteraciones metabólicas y/o </a:t>
            </a:r>
            <a:r>
              <a:rPr lang="es-ES_tradnl" i="1" u="sng" smtClean="0"/>
              <a:t>problemas emocionales</a:t>
            </a:r>
            <a:r>
              <a:rPr lang="es-ES_tradnl" smtClean="0"/>
              <a:t>. </a:t>
            </a:r>
            <a:endParaRPr lang="es-ES" smtClean="0"/>
          </a:p>
        </p:txBody>
      </p:sp>
      <p:pic>
        <p:nvPicPr>
          <p:cNvPr id="7171" name="6 Marcador de contenido" descr="CAUSAS.jpg"/>
          <p:cNvPicPr>
            <a:picLocks noGrp="1" noChangeAspect="1"/>
          </p:cNvPicPr>
          <p:nvPr>
            <p:ph sz="quarter" idx="4"/>
          </p:nvPr>
        </p:nvPicPr>
        <p:blipFill>
          <a:blip r:embed="rId2" cstate="print"/>
          <a:srcRect/>
          <a:stretch>
            <a:fillRect/>
          </a:stretch>
        </p:blipFill>
        <p:spPr>
          <a:xfrm>
            <a:off x="5357813" y="1125538"/>
            <a:ext cx="2600325" cy="4160837"/>
          </a:xfrm>
        </p:spPr>
      </p:pic>
      <p:sp>
        <p:nvSpPr>
          <p:cNvPr id="5" name="4 Marcador de número de diapositiva"/>
          <p:cNvSpPr>
            <a:spLocks noGrp="1"/>
          </p:cNvSpPr>
          <p:nvPr>
            <p:ph type="sldNum" sz="quarter" idx="12"/>
          </p:nvPr>
        </p:nvSpPr>
        <p:spPr/>
        <p:txBody>
          <a:bodyPr/>
          <a:lstStyle/>
          <a:p>
            <a:pPr>
              <a:defRPr/>
            </a:pPr>
            <a:fld id="{74F6DC1D-28EF-4499-88F9-23C707A5B3C3}" type="slidenum">
              <a:rPr lang="es-ES" smtClean="0"/>
              <a:pPr>
                <a:defRPr/>
              </a:pPr>
              <a:t>6</a:t>
            </a:fld>
            <a:endParaRPr lang="es-ES"/>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6 Marcador de contenido" descr="IMPULSIVO.jpg"/>
          <p:cNvPicPr>
            <a:picLocks noGrp="1" noChangeAspect="1"/>
          </p:cNvPicPr>
          <p:nvPr>
            <p:ph sz="half" idx="2"/>
          </p:nvPr>
        </p:nvPicPr>
        <p:blipFill>
          <a:blip r:embed="rId2" cstate="print"/>
          <a:srcRect/>
          <a:stretch>
            <a:fillRect/>
          </a:stretch>
        </p:blipFill>
        <p:spPr>
          <a:xfrm>
            <a:off x="571500" y="1785938"/>
            <a:ext cx="2216150" cy="3071812"/>
          </a:xfrm>
        </p:spPr>
      </p:pic>
      <p:sp>
        <p:nvSpPr>
          <p:cNvPr id="8195" name="4 Marcador de texto"/>
          <p:cNvSpPr>
            <a:spLocks noGrp="1"/>
          </p:cNvSpPr>
          <p:nvPr>
            <p:ph type="body" sz="quarter" idx="3"/>
          </p:nvPr>
        </p:nvSpPr>
        <p:spPr>
          <a:xfrm>
            <a:off x="3000375" y="142875"/>
            <a:ext cx="5929313" cy="6072188"/>
          </a:xfrm>
        </p:spPr>
        <p:txBody>
          <a:bodyPr/>
          <a:lstStyle/>
          <a:p>
            <a:pPr algn="ctr" eaLnBrk="1" hangingPunct="1"/>
            <a:r>
              <a:rPr lang="es-ES_tradnl" sz="1800" u="sng" smtClean="0"/>
              <a:t>Descripción del cuadro</a:t>
            </a:r>
            <a:br>
              <a:rPr lang="es-ES_tradnl" sz="1800" u="sng" smtClean="0"/>
            </a:br>
            <a:r>
              <a:rPr lang="es-ES_tradnl" sz="1800" smtClean="0"/>
              <a:t> </a:t>
            </a:r>
            <a:endParaRPr lang="es-ES" sz="1800" smtClean="0"/>
          </a:p>
          <a:p>
            <a:pPr algn="just" eaLnBrk="1" hangingPunct="1"/>
            <a:r>
              <a:rPr lang="es-ES" sz="1800" smtClean="0"/>
              <a:t> </a:t>
            </a:r>
            <a:r>
              <a:rPr lang="es-ES_tradnl" sz="1800" smtClean="0">
                <a:solidFill>
                  <a:srgbClr val="FF0000"/>
                </a:solidFill>
              </a:rPr>
              <a:t>FALTA DE ATENCIÓN:  </a:t>
            </a:r>
            <a:r>
              <a:rPr lang="es-ES_tradnl" sz="1800" smtClean="0"/>
              <a:t>con frecuencia no termina las cosas que empieza a menudo parece no escuchar, se distrae con facilidad, tiene dificultades para concentrarse en tareas escolares, tienen problemas para seguir una actividad de juego. </a:t>
            </a:r>
            <a:endParaRPr lang="es-ES" sz="1800" smtClean="0"/>
          </a:p>
          <a:p>
            <a:pPr algn="just" eaLnBrk="1" hangingPunct="1"/>
            <a:endParaRPr lang="es-ES_tradnl" sz="1800" smtClean="0">
              <a:solidFill>
                <a:srgbClr val="FF0000"/>
              </a:solidFill>
            </a:endParaRPr>
          </a:p>
          <a:p>
            <a:pPr algn="just" eaLnBrk="1" hangingPunct="1"/>
            <a:r>
              <a:rPr lang="es-ES_tradnl" sz="1800" smtClean="0">
                <a:solidFill>
                  <a:srgbClr val="FF0000"/>
                </a:solidFill>
              </a:rPr>
              <a:t>IMPULSIVIDAD: </a:t>
            </a:r>
            <a:r>
              <a:rPr lang="es-ES_tradnl" sz="1800" smtClean="0"/>
              <a:t>suelen actuar antes de pensar, cambia excesivamente de una actividad a otra, le es difícil organizar el trabajo, necesita de una supervisión muy constante, frecuentemente grita en clase, tiene dificultades para esperar su turno en juegos o situaciones de grupo. </a:t>
            </a:r>
            <a:endParaRPr lang="es-ES" sz="1800" smtClean="0"/>
          </a:p>
          <a:p>
            <a:pPr algn="just" eaLnBrk="1" hangingPunct="1"/>
            <a:endParaRPr lang="es-ES_tradnl" sz="1800" smtClean="0">
              <a:solidFill>
                <a:srgbClr val="FF0000"/>
              </a:solidFill>
            </a:endParaRPr>
          </a:p>
          <a:p>
            <a:pPr algn="just" eaLnBrk="1" hangingPunct="1"/>
            <a:r>
              <a:rPr lang="es-ES_tradnl" sz="1800" smtClean="0">
                <a:solidFill>
                  <a:srgbClr val="FF0000"/>
                </a:solidFill>
              </a:rPr>
              <a:t>HIPERACTIVIDAD: </a:t>
            </a:r>
            <a:r>
              <a:rPr lang="es-ES_tradnl" sz="1800" smtClean="0"/>
              <a:t>corre o se trepa por todos lados, excesivamente tiene problemas para quedarse quieto o juguetea demasiado le es difícil permanecer sentado siempre anda desbocado o actúa como impulsado por un motor. </a:t>
            </a:r>
            <a:endParaRPr lang="es-ES" sz="1800" smtClean="0"/>
          </a:p>
          <a:p>
            <a:pPr eaLnBrk="1" hangingPunct="1"/>
            <a:endParaRPr lang="es-ES" sz="1600" smtClean="0"/>
          </a:p>
        </p:txBody>
      </p:sp>
      <p:sp>
        <p:nvSpPr>
          <p:cNvPr id="5" name="4 Marcador de número de diapositiva"/>
          <p:cNvSpPr>
            <a:spLocks noGrp="1"/>
          </p:cNvSpPr>
          <p:nvPr>
            <p:ph type="sldNum" sz="quarter" idx="12"/>
          </p:nvPr>
        </p:nvSpPr>
        <p:spPr/>
        <p:txBody>
          <a:bodyPr/>
          <a:lstStyle/>
          <a:p>
            <a:pPr>
              <a:defRPr/>
            </a:pPr>
            <a:fld id="{92394AA3-6491-41EA-A1B8-38583F7528D9}" type="slidenum">
              <a:rPr lang="es-ES" smtClean="0"/>
              <a:pPr>
                <a:defRPr/>
              </a:pPr>
              <a:t>7</a:t>
            </a:fld>
            <a:endParaRPr lang="es-ES"/>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2 Marcador de texto"/>
          <p:cNvSpPr>
            <a:spLocks noGrp="1"/>
          </p:cNvSpPr>
          <p:nvPr>
            <p:ph type="body" idx="1"/>
          </p:nvPr>
        </p:nvSpPr>
        <p:spPr>
          <a:xfrm>
            <a:off x="642938" y="3857625"/>
            <a:ext cx="4429125" cy="1428750"/>
          </a:xfrm>
        </p:spPr>
        <p:txBody>
          <a:bodyPr/>
          <a:lstStyle/>
          <a:p>
            <a:pPr lvl="1" eaLnBrk="1" hangingPunct="1"/>
            <a:endParaRPr lang="es-ES_tradnl" smtClean="0"/>
          </a:p>
          <a:p>
            <a:pPr lvl="1" algn="just" eaLnBrk="1" hangingPunct="1"/>
            <a:r>
              <a:rPr lang="es-ES_tradnl" smtClean="0"/>
              <a:t>…y otras pruebas de laboratorio por lo que el especialista integrará esta información para determinar la presencia -o no- del problema. </a:t>
            </a:r>
            <a:endParaRPr lang="es-ES" smtClean="0"/>
          </a:p>
        </p:txBody>
      </p:sp>
      <p:pic>
        <p:nvPicPr>
          <p:cNvPr id="9219" name="Picture 3" descr="C:\Documents and Settings\ma lupita\Configuración local\Archivos temporales de Internet\Content.IE5\RXNJ21D6\MCj00900780000[1].wmf"/>
          <p:cNvPicPr>
            <a:picLocks noChangeAspect="1" noChangeArrowheads="1"/>
          </p:cNvPicPr>
          <p:nvPr/>
        </p:nvPicPr>
        <p:blipFill>
          <a:blip r:embed="rId2" cstate="print"/>
          <a:srcRect/>
          <a:stretch>
            <a:fillRect/>
          </a:stretch>
        </p:blipFill>
        <p:spPr bwMode="auto">
          <a:xfrm>
            <a:off x="5429250" y="2286000"/>
            <a:ext cx="2795588" cy="2306638"/>
          </a:xfrm>
          <a:prstGeom prst="rect">
            <a:avLst/>
          </a:prstGeom>
          <a:noFill/>
          <a:ln w="9525">
            <a:noFill/>
            <a:miter lim="800000"/>
            <a:headEnd/>
            <a:tailEnd/>
          </a:ln>
        </p:spPr>
      </p:pic>
      <p:sp>
        <p:nvSpPr>
          <p:cNvPr id="7" name="6 Marcador de número de diapositiva"/>
          <p:cNvSpPr>
            <a:spLocks noGrp="1"/>
          </p:cNvSpPr>
          <p:nvPr>
            <p:ph type="sldNum" sz="quarter" idx="12"/>
          </p:nvPr>
        </p:nvSpPr>
        <p:spPr/>
        <p:txBody>
          <a:bodyPr/>
          <a:lstStyle/>
          <a:p>
            <a:pPr>
              <a:defRPr/>
            </a:pPr>
            <a:fld id="{9A106708-AD12-433F-97DD-9CDE526AE51F}" type="slidenum">
              <a:rPr lang="es-ES" smtClean="0"/>
              <a:pPr>
                <a:defRPr/>
              </a:pPr>
              <a:t>8</a:t>
            </a:fld>
            <a:endParaRPr lang="es-ES"/>
          </a:p>
        </p:txBody>
      </p:sp>
      <p:sp>
        <p:nvSpPr>
          <p:cNvPr id="9221" name="9 Rectángulo"/>
          <p:cNvSpPr>
            <a:spLocks noChangeArrowheads="1"/>
          </p:cNvSpPr>
          <p:nvPr/>
        </p:nvSpPr>
        <p:spPr bwMode="auto">
          <a:xfrm>
            <a:off x="857250" y="214313"/>
            <a:ext cx="7000875" cy="461962"/>
          </a:xfrm>
          <a:prstGeom prst="rect">
            <a:avLst/>
          </a:prstGeom>
          <a:noFill/>
          <a:ln w="9525">
            <a:noFill/>
            <a:miter lim="800000"/>
            <a:headEnd/>
            <a:tailEnd/>
          </a:ln>
        </p:spPr>
        <p:txBody>
          <a:bodyPr>
            <a:spAutoFit/>
          </a:bodyPr>
          <a:lstStyle/>
          <a:p>
            <a:pPr algn="ctr"/>
            <a:r>
              <a:rPr lang="es-ES_tradnl" sz="2400" b="1" i="1">
                <a:solidFill>
                  <a:srgbClr val="FF0000"/>
                </a:solidFill>
              </a:rPr>
              <a:t>COMO HACER UN DIAGNOSTICO CORRECTO:</a:t>
            </a:r>
            <a:endParaRPr lang="es-ES" sz="2400" b="1" i="1">
              <a:solidFill>
                <a:srgbClr val="FF0000"/>
              </a:solidFill>
            </a:endParaRPr>
          </a:p>
        </p:txBody>
      </p:sp>
      <p:sp>
        <p:nvSpPr>
          <p:cNvPr id="9222" name="10 Rectángulo"/>
          <p:cNvSpPr>
            <a:spLocks noChangeArrowheads="1"/>
          </p:cNvSpPr>
          <p:nvPr/>
        </p:nvSpPr>
        <p:spPr bwMode="auto">
          <a:xfrm>
            <a:off x="1500188" y="785813"/>
            <a:ext cx="6143625" cy="461962"/>
          </a:xfrm>
          <a:prstGeom prst="rect">
            <a:avLst/>
          </a:prstGeom>
          <a:noFill/>
          <a:ln w="9525">
            <a:noFill/>
            <a:miter lim="800000"/>
            <a:headEnd/>
            <a:tailEnd/>
          </a:ln>
        </p:spPr>
        <p:txBody>
          <a:bodyPr>
            <a:spAutoFit/>
          </a:bodyPr>
          <a:lstStyle/>
          <a:p>
            <a:r>
              <a:rPr lang="es-ES_tradnl"/>
              <a:t>El diagnóstico se realiza a través de varios elementos : </a:t>
            </a:r>
            <a:endParaRPr lang="es-ES" sz="2400"/>
          </a:p>
        </p:txBody>
      </p:sp>
      <p:sp>
        <p:nvSpPr>
          <p:cNvPr id="9223" name="11 Rectángulo"/>
          <p:cNvSpPr>
            <a:spLocks noChangeArrowheads="1"/>
          </p:cNvSpPr>
          <p:nvPr/>
        </p:nvSpPr>
        <p:spPr bwMode="auto">
          <a:xfrm>
            <a:off x="642938" y="1600200"/>
            <a:ext cx="6981825" cy="400050"/>
          </a:xfrm>
          <a:prstGeom prst="rect">
            <a:avLst/>
          </a:prstGeom>
          <a:noFill/>
          <a:ln w="9525">
            <a:noFill/>
            <a:miter lim="800000"/>
            <a:headEnd/>
            <a:tailEnd/>
          </a:ln>
        </p:spPr>
        <p:txBody>
          <a:bodyPr wrap="none">
            <a:spAutoFit/>
          </a:bodyPr>
          <a:lstStyle/>
          <a:p>
            <a:pPr lvl="1">
              <a:buFont typeface="Wingdings" pitchFamily="2" charset="2"/>
              <a:buChar char="ü"/>
            </a:pPr>
            <a:r>
              <a:rPr lang="es-ES_tradnl" sz="2000" b="1"/>
              <a:t>   Entrevista clínica por un psicólogo o psiquiatra. </a:t>
            </a:r>
            <a:endParaRPr lang="es-ES" sz="2000" b="1"/>
          </a:p>
        </p:txBody>
      </p:sp>
      <p:sp>
        <p:nvSpPr>
          <p:cNvPr id="9224" name="12 Rectángulo"/>
          <p:cNvSpPr>
            <a:spLocks noChangeArrowheads="1"/>
          </p:cNvSpPr>
          <p:nvPr/>
        </p:nvSpPr>
        <p:spPr bwMode="auto">
          <a:xfrm>
            <a:off x="642938" y="2243138"/>
            <a:ext cx="3767137" cy="400050"/>
          </a:xfrm>
          <a:prstGeom prst="rect">
            <a:avLst/>
          </a:prstGeom>
          <a:noFill/>
          <a:ln w="9525">
            <a:noFill/>
            <a:miter lim="800000"/>
            <a:headEnd/>
            <a:tailEnd/>
          </a:ln>
        </p:spPr>
        <p:txBody>
          <a:bodyPr wrap="none">
            <a:spAutoFit/>
          </a:bodyPr>
          <a:lstStyle/>
          <a:p>
            <a:pPr lvl="1">
              <a:buFont typeface="Wingdings" pitchFamily="2" charset="2"/>
              <a:buChar char="ü"/>
            </a:pPr>
            <a:r>
              <a:rPr lang="es-ES_tradnl" sz="2000" b="1"/>
              <a:t>   Pruebas psicológicas </a:t>
            </a:r>
            <a:endParaRPr lang="es-ES" sz="2000" b="1"/>
          </a:p>
        </p:txBody>
      </p:sp>
      <p:sp>
        <p:nvSpPr>
          <p:cNvPr id="9225" name="13 Rectángulo"/>
          <p:cNvSpPr>
            <a:spLocks noChangeArrowheads="1"/>
          </p:cNvSpPr>
          <p:nvPr/>
        </p:nvSpPr>
        <p:spPr bwMode="auto">
          <a:xfrm>
            <a:off x="642938" y="2886075"/>
            <a:ext cx="3951287" cy="400050"/>
          </a:xfrm>
          <a:prstGeom prst="rect">
            <a:avLst/>
          </a:prstGeom>
          <a:noFill/>
          <a:ln w="9525">
            <a:noFill/>
            <a:miter lim="800000"/>
            <a:headEnd/>
            <a:tailEnd/>
          </a:ln>
        </p:spPr>
        <p:txBody>
          <a:bodyPr wrap="none">
            <a:spAutoFit/>
          </a:bodyPr>
          <a:lstStyle/>
          <a:p>
            <a:pPr lvl="1">
              <a:buFont typeface="Wingdings" pitchFamily="2" charset="2"/>
              <a:buChar char="ü"/>
            </a:pPr>
            <a:r>
              <a:rPr lang="es-ES_tradnl" sz="2000" b="1"/>
              <a:t>   Electroencefalogramas </a:t>
            </a:r>
            <a:endParaRPr lang="es-ES" sz="2000" b="1"/>
          </a:p>
        </p:txBody>
      </p:sp>
      <p:sp>
        <p:nvSpPr>
          <p:cNvPr id="9226" name="14 Rectángulo"/>
          <p:cNvSpPr>
            <a:spLocks noChangeArrowheads="1"/>
          </p:cNvSpPr>
          <p:nvPr/>
        </p:nvSpPr>
        <p:spPr bwMode="auto">
          <a:xfrm>
            <a:off x="1857375" y="5572125"/>
            <a:ext cx="5767388" cy="369888"/>
          </a:xfrm>
          <a:prstGeom prst="rect">
            <a:avLst/>
          </a:prstGeom>
          <a:noFill/>
          <a:ln w="9525">
            <a:noFill/>
            <a:miter lim="800000"/>
            <a:headEnd/>
            <a:tailEnd/>
          </a:ln>
        </p:spPr>
        <p:txBody>
          <a:bodyPr wrap="none">
            <a:spAutoFit/>
          </a:bodyPr>
          <a:lstStyle/>
          <a:p>
            <a:r>
              <a:rPr lang="es-ES_tradnl">
                <a:solidFill>
                  <a:srgbClr val="FF0000"/>
                </a:solidFill>
              </a:rPr>
              <a:t>***  Recuerde que su hijo es un niño, no un “problema”</a:t>
            </a:r>
            <a:endParaRPr lang="es-ES">
              <a:solidFill>
                <a:srgbClr val="FF0000"/>
              </a:solidFill>
            </a:endParaRPr>
          </a:p>
        </p:txBody>
      </p:sp>
    </p:spTree>
  </p:cSld>
  <p:clrMapOvr>
    <a:masterClrMapping/>
  </p:clrMapOvr>
  <p:transition>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texto"/>
          <p:cNvSpPr>
            <a:spLocks noGrp="1"/>
          </p:cNvSpPr>
          <p:nvPr>
            <p:ph type="body" sz="quarter" idx="3"/>
          </p:nvPr>
        </p:nvSpPr>
        <p:spPr>
          <a:xfrm>
            <a:off x="5786438" y="500063"/>
            <a:ext cx="2714625" cy="3214687"/>
          </a:xfrm>
        </p:spPr>
        <p:txBody>
          <a:bodyPr rtlCol="0">
            <a:normAutofit lnSpcReduction="10000"/>
          </a:bodyPr>
          <a:lstStyle/>
          <a:p>
            <a:pPr algn="just" eaLnBrk="1" fontAlgn="auto" hangingPunct="1">
              <a:spcAft>
                <a:spcPts val="0"/>
              </a:spcAft>
              <a:buFont typeface="Arial" pitchFamily="34" charset="0"/>
              <a:buNone/>
              <a:defRPr/>
            </a:pPr>
            <a:r>
              <a:rPr lang="es-ES_tradnl" dirty="0" smtClean="0"/>
              <a:t>La </a:t>
            </a:r>
            <a:r>
              <a:rPr lang="es-ES_tradnl" dirty="0">
                <a:solidFill>
                  <a:srgbClr val="FF0000"/>
                </a:solidFill>
              </a:rPr>
              <a:t>Hiperactividad</a:t>
            </a:r>
            <a:r>
              <a:rPr lang="es-ES_tradnl" dirty="0"/>
              <a:t> en los niños </a:t>
            </a:r>
            <a:r>
              <a:rPr lang="es-ES_tradnl" i="1" dirty="0"/>
              <a:t>"No siempre </a:t>
            </a:r>
            <a:r>
              <a:rPr lang="es-ES_tradnl" i="1" dirty="0" smtClean="0"/>
              <a:t>se puede </a:t>
            </a:r>
            <a:r>
              <a:rPr lang="es-ES_tradnl" i="1" dirty="0"/>
              <a:t>controlar </a:t>
            </a:r>
            <a:r>
              <a:rPr lang="es-ES_tradnl" i="1" dirty="0" smtClean="0"/>
              <a:t>lo </a:t>
            </a:r>
            <a:r>
              <a:rPr lang="es-ES_tradnl" i="1" dirty="0"/>
              <a:t>que pasa fuera, pero sí </a:t>
            </a:r>
            <a:r>
              <a:rPr lang="es-ES_tradnl" i="1" dirty="0" smtClean="0"/>
              <a:t>se puede </a:t>
            </a:r>
            <a:r>
              <a:rPr lang="es-ES_tradnl" i="1" dirty="0"/>
              <a:t>controlar siempre lo que pasa dentro".</a:t>
            </a:r>
            <a:r>
              <a:rPr lang="es-ES_tradnl" dirty="0"/>
              <a:t>  </a:t>
            </a:r>
            <a:r>
              <a:rPr lang="es-ES_tradnl" dirty="0" smtClean="0"/>
              <a:t/>
            </a:r>
            <a:br>
              <a:rPr lang="es-ES_tradnl" dirty="0" smtClean="0"/>
            </a:br>
            <a:r>
              <a:rPr lang="es-ES_tradnl" dirty="0" smtClean="0"/>
              <a:t>Wayne </a:t>
            </a:r>
            <a:r>
              <a:rPr lang="es-ES_tradnl" dirty="0"/>
              <a:t>W. Dyer </a:t>
            </a:r>
            <a:endParaRPr lang="es-ES" dirty="0"/>
          </a:p>
        </p:txBody>
      </p:sp>
      <p:pic>
        <p:nvPicPr>
          <p:cNvPr id="10243" name="Picture 4" descr="C:\Documents and Settings\ma lupita\Configuración local\Archivos temporales de Internet\Content.IE5\0PUZO9ER\MCj02809920000[1].wmf"/>
          <p:cNvPicPr>
            <a:picLocks noChangeAspect="1" noChangeArrowheads="1"/>
          </p:cNvPicPr>
          <p:nvPr/>
        </p:nvPicPr>
        <p:blipFill>
          <a:blip r:embed="rId2" cstate="print"/>
          <a:srcRect/>
          <a:stretch>
            <a:fillRect/>
          </a:stretch>
        </p:blipFill>
        <p:spPr bwMode="auto">
          <a:xfrm>
            <a:off x="4857750" y="3857625"/>
            <a:ext cx="3571875" cy="2185988"/>
          </a:xfrm>
          <a:prstGeom prst="rect">
            <a:avLst/>
          </a:prstGeom>
          <a:noFill/>
          <a:ln w="9525">
            <a:noFill/>
            <a:miter lim="800000"/>
            <a:headEnd/>
            <a:tailEnd/>
          </a:ln>
        </p:spPr>
      </p:pic>
      <p:sp>
        <p:nvSpPr>
          <p:cNvPr id="7" name="6 Marcador de número de diapositiva"/>
          <p:cNvSpPr>
            <a:spLocks noGrp="1"/>
          </p:cNvSpPr>
          <p:nvPr>
            <p:ph type="sldNum" sz="quarter" idx="12"/>
          </p:nvPr>
        </p:nvSpPr>
        <p:spPr/>
        <p:txBody>
          <a:bodyPr/>
          <a:lstStyle/>
          <a:p>
            <a:pPr>
              <a:defRPr/>
            </a:pPr>
            <a:fld id="{093984F6-A013-470A-9D9E-92D44EB82506}" type="slidenum">
              <a:rPr lang="es-ES" smtClean="0"/>
              <a:pPr>
                <a:defRPr/>
              </a:pPr>
              <a:t>9</a:t>
            </a:fld>
            <a:endParaRPr lang="es-ES"/>
          </a:p>
        </p:txBody>
      </p:sp>
      <p:sp>
        <p:nvSpPr>
          <p:cNvPr id="10245" name="10 Rectángulo"/>
          <p:cNvSpPr>
            <a:spLocks noChangeArrowheads="1"/>
          </p:cNvSpPr>
          <p:nvPr/>
        </p:nvSpPr>
        <p:spPr bwMode="auto">
          <a:xfrm>
            <a:off x="571500" y="357188"/>
            <a:ext cx="4572000" cy="1784350"/>
          </a:xfrm>
          <a:prstGeom prst="rect">
            <a:avLst/>
          </a:prstGeom>
          <a:noFill/>
          <a:ln w="9525">
            <a:noFill/>
            <a:miter lim="800000"/>
            <a:headEnd/>
            <a:tailEnd/>
          </a:ln>
        </p:spPr>
        <p:txBody>
          <a:bodyPr>
            <a:spAutoFit/>
          </a:bodyPr>
          <a:lstStyle/>
          <a:p>
            <a:pPr algn="just">
              <a:buFont typeface="Arial" charset="0"/>
              <a:buNone/>
            </a:pPr>
            <a:r>
              <a:rPr lang="es-ES_tradnl">
                <a:solidFill>
                  <a:srgbClr val="FF0000"/>
                </a:solidFill>
              </a:rPr>
              <a:t>TRATAMIENTO:</a:t>
            </a:r>
            <a:r>
              <a:rPr lang="es-ES_tradnl" u="sng">
                <a:solidFill>
                  <a:srgbClr val="FF0000"/>
                </a:solidFill>
              </a:rPr>
              <a:t/>
            </a:r>
            <a:br>
              <a:rPr lang="es-ES_tradnl" u="sng">
                <a:solidFill>
                  <a:srgbClr val="FF0000"/>
                </a:solidFill>
              </a:rPr>
            </a:br>
            <a:r>
              <a:rPr lang="es-ES_tradnl"/>
              <a:t>El principal objetivo que se pretende en el tratamiento de los </a:t>
            </a:r>
            <a:r>
              <a:rPr lang="es-ES_tradnl" sz="2000"/>
              <a:t>niños</a:t>
            </a:r>
            <a:r>
              <a:rPr lang="es-ES_tradnl"/>
              <a:t> con TDAH es ayudarlos a enfocar y conservar su atención, teniendo un mejor control de las respuestas impulsivas. </a:t>
            </a:r>
            <a:endParaRPr lang="es-ES"/>
          </a:p>
        </p:txBody>
      </p:sp>
      <p:sp>
        <p:nvSpPr>
          <p:cNvPr id="10246" name="11 Rectángulo"/>
          <p:cNvSpPr>
            <a:spLocks noChangeArrowheads="1"/>
          </p:cNvSpPr>
          <p:nvPr/>
        </p:nvSpPr>
        <p:spPr bwMode="auto">
          <a:xfrm>
            <a:off x="571500" y="2357438"/>
            <a:ext cx="4500563" cy="1938337"/>
          </a:xfrm>
          <a:prstGeom prst="rect">
            <a:avLst/>
          </a:prstGeom>
          <a:noFill/>
          <a:ln w="9525">
            <a:noFill/>
            <a:miter lim="800000"/>
            <a:headEnd/>
            <a:tailEnd/>
          </a:ln>
        </p:spPr>
        <p:txBody>
          <a:bodyPr>
            <a:spAutoFit/>
          </a:bodyPr>
          <a:lstStyle/>
          <a:p>
            <a:pPr>
              <a:buFont typeface="Arial" charset="0"/>
              <a:buNone/>
            </a:pPr>
            <a:r>
              <a:rPr lang="es-ES_tradnl" sz="2000">
                <a:solidFill>
                  <a:srgbClr val="FF0000"/>
                </a:solidFill>
              </a:rPr>
              <a:t>DIFERENTES TRATAMIENTOS: </a:t>
            </a:r>
            <a:endParaRPr lang="es-ES" sz="2000">
              <a:solidFill>
                <a:srgbClr val="FF0000"/>
              </a:solidFill>
            </a:endParaRPr>
          </a:p>
          <a:p>
            <a:pPr lvl="1">
              <a:buFont typeface="Courier New" pitchFamily="49" charset="0"/>
              <a:buChar char="o"/>
            </a:pPr>
            <a:r>
              <a:rPr lang="es-ES_tradnl" sz="2000"/>
              <a:t>  Medicamentos </a:t>
            </a:r>
            <a:endParaRPr lang="es-ES" sz="2000"/>
          </a:p>
          <a:p>
            <a:pPr lvl="1">
              <a:buFont typeface="Courier New" pitchFamily="49" charset="0"/>
              <a:buChar char="o"/>
            </a:pPr>
            <a:r>
              <a:rPr lang="es-ES_tradnl" sz="2000"/>
              <a:t>  Técnicas psicológicas, (principalmente psicoeducativas). </a:t>
            </a:r>
            <a:endParaRPr lang="es-ES" sz="2000"/>
          </a:p>
          <a:p>
            <a:pPr lvl="1">
              <a:buFont typeface="Courier New" pitchFamily="49" charset="0"/>
              <a:buChar char="o"/>
            </a:pPr>
            <a:r>
              <a:rPr lang="es-ES_tradnl" sz="2000"/>
              <a:t>  retroalimentación biológica cerebral (neurofeedback) </a:t>
            </a:r>
            <a:endParaRPr lang="es-ES" sz="2000"/>
          </a:p>
        </p:txBody>
      </p:sp>
      <p:sp>
        <p:nvSpPr>
          <p:cNvPr id="10247" name="12 Rectángulo"/>
          <p:cNvSpPr>
            <a:spLocks noChangeArrowheads="1"/>
          </p:cNvSpPr>
          <p:nvPr/>
        </p:nvSpPr>
        <p:spPr bwMode="auto">
          <a:xfrm>
            <a:off x="571500" y="4500563"/>
            <a:ext cx="3929063" cy="1323975"/>
          </a:xfrm>
          <a:prstGeom prst="rect">
            <a:avLst/>
          </a:prstGeom>
          <a:noFill/>
          <a:ln w="9525">
            <a:noFill/>
            <a:miter lim="800000"/>
            <a:headEnd/>
            <a:tailEnd/>
          </a:ln>
        </p:spPr>
        <p:txBody>
          <a:bodyPr>
            <a:spAutoFit/>
          </a:bodyPr>
          <a:lstStyle/>
          <a:p>
            <a:pPr algn="just">
              <a:buFont typeface="Arial" charset="0"/>
              <a:buNone/>
            </a:pPr>
            <a:r>
              <a:rPr lang="es-ES_tradnl" sz="2000"/>
              <a:t>*** LA DETECCIÓN Y ELECCION DEL TRATAMIENTO  deberá ser dirigido únicamente por un especialista. </a:t>
            </a:r>
            <a:endParaRPr lang="es-ES" sz="2000"/>
          </a:p>
        </p:txBody>
      </p:sp>
    </p:spTree>
  </p:cSld>
  <p:clrMapOvr>
    <a:masterClrMapping/>
  </p:clrMapOvr>
  <p:transition>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2 Marcador de texto"/>
          <p:cNvSpPr>
            <a:spLocks noGrp="1"/>
          </p:cNvSpPr>
          <p:nvPr>
            <p:ph type="body" idx="1"/>
          </p:nvPr>
        </p:nvSpPr>
        <p:spPr>
          <a:xfrm>
            <a:off x="503238" y="357188"/>
            <a:ext cx="4211637" cy="6000750"/>
          </a:xfrm>
        </p:spPr>
        <p:txBody>
          <a:bodyPr/>
          <a:lstStyle/>
          <a:p>
            <a:pPr algn="just" eaLnBrk="1" hangingPunct="1"/>
            <a:r>
              <a:rPr lang="es-ES_tradnl" smtClean="0"/>
              <a:t>Entre un 3 y un 5% de los niños escolarizados son hiperactivos: </a:t>
            </a:r>
            <a:endParaRPr lang="es-ES" sz="3200" smtClean="0"/>
          </a:p>
          <a:p>
            <a:pPr algn="just" eaLnBrk="1" hangingPunct="1">
              <a:buFont typeface="Wingdings" pitchFamily="2" charset="2"/>
              <a:buChar char="ü"/>
            </a:pPr>
            <a:r>
              <a:rPr lang="es-ES" smtClean="0"/>
              <a:t>          </a:t>
            </a:r>
            <a:r>
              <a:rPr lang="es-ES_tradnl" sz="2000" smtClean="0"/>
              <a:t>niños inquietos </a:t>
            </a:r>
            <a:endParaRPr lang="es-ES" sz="2000" smtClean="0"/>
          </a:p>
          <a:p>
            <a:pPr lvl="1" algn="just" eaLnBrk="1" hangingPunct="1">
              <a:buFont typeface="Wingdings" pitchFamily="2" charset="2"/>
              <a:buChar char="ü"/>
            </a:pPr>
            <a:r>
              <a:rPr lang="es-ES_tradnl" smtClean="0"/>
              <a:t>     impacientes </a:t>
            </a:r>
            <a:endParaRPr lang="es-ES" sz="3200" smtClean="0"/>
          </a:p>
          <a:p>
            <a:pPr lvl="1" algn="just" eaLnBrk="1" hangingPunct="1">
              <a:buFont typeface="Wingdings" pitchFamily="2" charset="2"/>
              <a:buChar char="ü"/>
            </a:pPr>
            <a:r>
              <a:rPr lang="es-ES_tradnl" smtClean="0"/>
              <a:t>     impulsivos </a:t>
            </a:r>
            <a:endParaRPr lang="es-ES" sz="3200" smtClean="0"/>
          </a:p>
          <a:p>
            <a:pPr lvl="1" algn="just" eaLnBrk="1" hangingPunct="1">
              <a:buFont typeface="Wingdings" pitchFamily="2" charset="2"/>
              <a:buChar char="ü"/>
            </a:pPr>
            <a:r>
              <a:rPr lang="es-ES_tradnl" smtClean="0"/>
              <a:t>     que no se centran en objetivos o finalidades concretas </a:t>
            </a:r>
            <a:endParaRPr lang="es-ES" sz="3200" smtClean="0"/>
          </a:p>
          <a:p>
            <a:pPr lvl="1" algn="just" eaLnBrk="1" hangingPunct="1">
              <a:buFont typeface="Wingdings" pitchFamily="2" charset="2"/>
              <a:buChar char="ü"/>
            </a:pPr>
            <a:r>
              <a:rPr lang="es-ES_tradnl" smtClean="0"/>
              <a:t>     que saltan de una cosa a otra </a:t>
            </a:r>
            <a:endParaRPr lang="es-ES" sz="3200" smtClean="0"/>
          </a:p>
          <a:p>
            <a:pPr lvl="1" algn="just" eaLnBrk="1" hangingPunct="1">
              <a:buFont typeface="Wingdings" pitchFamily="2" charset="2"/>
              <a:buChar char="ü"/>
            </a:pPr>
            <a:r>
              <a:rPr lang="es-ES_tradnl" smtClean="0"/>
              <a:t>     que no atienden a lo que se les dice </a:t>
            </a:r>
            <a:endParaRPr lang="es-ES" sz="3200" smtClean="0"/>
          </a:p>
          <a:p>
            <a:pPr lvl="1" algn="just" eaLnBrk="1" hangingPunct="1">
              <a:buFont typeface="Wingdings" pitchFamily="2" charset="2"/>
              <a:buChar char="ü"/>
            </a:pPr>
            <a:r>
              <a:rPr lang="es-ES_tradnl" smtClean="0"/>
              <a:t>     niños que no "oyen", no "obedecen", no "hacen caso". </a:t>
            </a:r>
            <a:endParaRPr lang="es-ES" sz="3200" smtClean="0"/>
          </a:p>
          <a:p>
            <a:pPr algn="just" eaLnBrk="1" hangingPunct="1"/>
            <a:r>
              <a:rPr lang="es-ES_tradnl" smtClean="0"/>
              <a:t>  </a:t>
            </a:r>
            <a:endParaRPr lang="es-ES" sz="3200" smtClean="0"/>
          </a:p>
          <a:p>
            <a:pPr algn="just" eaLnBrk="1" hangingPunct="1"/>
            <a:r>
              <a:rPr lang="es-ES_tradnl" smtClean="0">
                <a:solidFill>
                  <a:srgbClr val="FF0000"/>
                </a:solidFill>
              </a:rPr>
              <a:t>*** </a:t>
            </a:r>
            <a:r>
              <a:rPr lang="es-ES_tradnl" smtClean="0"/>
              <a:t>Aparece entre los 2 y los 6 años y comienza a remitir durante la adolescencia. </a:t>
            </a:r>
            <a:endParaRPr lang="es-ES" sz="3200" smtClean="0"/>
          </a:p>
        </p:txBody>
      </p:sp>
      <p:pic>
        <p:nvPicPr>
          <p:cNvPr id="11267" name="Picture 2" descr="C:\Documents and Settings\ma lupita\Configuración local\Archivos temporales de Internet\Content.IE5\PA26JRNR\MCj04323890000[1].wmf"/>
          <p:cNvPicPr>
            <a:picLocks noChangeAspect="1" noChangeArrowheads="1"/>
          </p:cNvPicPr>
          <p:nvPr/>
        </p:nvPicPr>
        <p:blipFill>
          <a:blip r:embed="rId2" cstate="print"/>
          <a:srcRect/>
          <a:stretch>
            <a:fillRect/>
          </a:stretch>
        </p:blipFill>
        <p:spPr bwMode="auto">
          <a:xfrm>
            <a:off x="5032375" y="857250"/>
            <a:ext cx="3540125" cy="5143500"/>
          </a:xfrm>
          <a:prstGeom prst="rect">
            <a:avLst/>
          </a:prstGeom>
          <a:noFill/>
          <a:ln w="9525">
            <a:noFill/>
            <a:miter lim="800000"/>
            <a:headEnd/>
            <a:tailEnd/>
          </a:ln>
        </p:spPr>
      </p:pic>
      <p:sp>
        <p:nvSpPr>
          <p:cNvPr id="5" name="4 Marcador de número de diapositiva"/>
          <p:cNvSpPr>
            <a:spLocks noGrp="1"/>
          </p:cNvSpPr>
          <p:nvPr>
            <p:ph type="sldNum" sz="quarter" idx="12"/>
          </p:nvPr>
        </p:nvSpPr>
        <p:spPr/>
        <p:txBody>
          <a:bodyPr/>
          <a:lstStyle/>
          <a:p>
            <a:pPr>
              <a:defRPr/>
            </a:pPr>
            <a:fld id="{05A21195-1CD8-4B83-93BB-E07971C94E8C}" type="slidenum">
              <a:rPr lang="es-ES" smtClean="0"/>
              <a:pPr>
                <a:defRPr/>
              </a:pPr>
              <a:t>10</a:t>
            </a:fld>
            <a:endParaRPr lang="es-ES"/>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4 Marcador de texto"/>
          <p:cNvSpPr>
            <a:spLocks noGrp="1"/>
          </p:cNvSpPr>
          <p:nvPr>
            <p:ph type="body" sz="quarter" idx="3"/>
          </p:nvPr>
        </p:nvSpPr>
        <p:spPr>
          <a:xfrm>
            <a:off x="2600325" y="1000125"/>
            <a:ext cx="6115050" cy="5072063"/>
          </a:xfrm>
        </p:spPr>
        <p:txBody>
          <a:bodyPr/>
          <a:lstStyle/>
          <a:p>
            <a:pPr lvl="1" algn="just" eaLnBrk="1" hangingPunct="1">
              <a:buFont typeface="Wingdings" pitchFamily="2" charset="2"/>
              <a:buChar char="§"/>
            </a:pPr>
            <a:r>
              <a:rPr lang="es-ES_tradnl" smtClean="0"/>
              <a:t>     Actividad motora excesiva,</a:t>
            </a:r>
            <a:endParaRPr lang="es-ES" smtClean="0"/>
          </a:p>
          <a:p>
            <a:pPr lvl="1" algn="just" eaLnBrk="1" hangingPunct="1">
              <a:buFont typeface="Wingdings" pitchFamily="2" charset="2"/>
              <a:buChar char="§"/>
            </a:pPr>
            <a:r>
              <a:rPr lang="es-ES_tradnl" smtClean="0"/>
              <a:t>     Falta de atención y de control de impulsos,</a:t>
            </a:r>
            <a:endParaRPr lang="es-ES" smtClean="0"/>
          </a:p>
          <a:p>
            <a:pPr lvl="1" algn="just" eaLnBrk="1" hangingPunct="1">
              <a:buFont typeface="Wingdings" pitchFamily="2" charset="2"/>
              <a:buChar char="§"/>
            </a:pPr>
            <a:r>
              <a:rPr lang="es-ES_tradnl" smtClean="0"/>
              <a:t>     Se trata de niños desordenados, descuidados, que no prestan atención en clase,</a:t>
            </a:r>
            <a:endParaRPr lang="es-ES" smtClean="0"/>
          </a:p>
          <a:p>
            <a:pPr lvl="1" algn="just" eaLnBrk="1" hangingPunct="1">
              <a:buFont typeface="Wingdings" pitchFamily="2" charset="2"/>
              <a:buChar char="§"/>
            </a:pPr>
            <a:r>
              <a:rPr lang="es-ES_tradnl" smtClean="0"/>
              <a:t>     Cambian continuamente de tarea y presentan una actividad permanente e incontrolada,</a:t>
            </a:r>
            <a:endParaRPr lang="es-ES" smtClean="0"/>
          </a:p>
          <a:p>
            <a:pPr lvl="1" algn="just" eaLnBrk="1" hangingPunct="1">
              <a:buFont typeface="Wingdings" pitchFamily="2" charset="2"/>
              <a:buChar char="§"/>
            </a:pPr>
            <a:r>
              <a:rPr lang="es-ES_tradnl" smtClean="0"/>
              <a:t>     Dificultad en permanecer quietos o sentados. </a:t>
            </a:r>
            <a:endParaRPr lang="es-ES" smtClean="0"/>
          </a:p>
          <a:p>
            <a:pPr lvl="1" algn="just" eaLnBrk="1" hangingPunct="1">
              <a:buFont typeface="Wingdings" pitchFamily="2" charset="2"/>
              <a:buChar char="§"/>
            </a:pPr>
            <a:r>
              <a:rPr lang="es-ES_tradnl" smtClean="0"/>
              <a:t>     Suelen responder precipitadamente, incluso antes de haber finalizado la formulación de las preguntas. </a:t>
            </a:r>
            <a:endParaRPr lang="es-ES" smtClean="0"/>
          </a:p>
          <a:p>
            <a:pPr lvl="1" algn="just" eaLnBrk="1" hangingPunct="1">
              <a:buFont typeface="Wingdings" pitchFamily="2" charset="2"/>
              <a:buChar char="§"/>
            </a:pPr>
            <a:r>
              <a:rPr lang="es-ES_tradnl" smtClean="0"/>
              <a:t>     Además se muestran impacientes y no son capaces de esperar su turno en las actividades en las que participan más individuos. </a:t>
            </a:r>
            <a:r>
              <a:rPr lang="es-ES" smtClean="0"/>
              <a:t> </a:t>
            </a:r>
          </a:p>
          <a:p>
            <a:pPr eaLnBrk="1" hangingPunct="1"/>
            <a:endParaRPr lang="es-ES" sz="2000" smtClean="0"/>
          </a:p>
        </p:txBody>
      </p:sp>
      <p:pic>
        <p:nvPicPr>
          <p:cNvPr id="12291" name="Picture 2" descr="C:\Documents and Settings\ma lupita\Configuración local\Archivos temporales de Internet\Content.IE5\RXNJ21D6\MCj04284130000[1].wmf"/>
          <p:cNvPicPr>
            <a:picLocks noChangeAspect="1" noChangeArrowheads="1"/>
          </p:cNvPicPr>
          <p:nvPr/>
        </p:nvPicPr>
        <p:blipFill>
          <a:blip r:embed="rId2" cstate="print"/>
          <a:srcRect/>
          <a:stretch>
            <a:fillRect/>
          </a:stretch>
        </p:blipFill>
        <p:spPr bwMode="auto">
          <a:xfrm>
            <a:off x="785813" y="1500188"/>
            <a:ext cx="2143125" cy="3627437"/>
          </a:xfrm>
          <a:prstGeom prst="rect">
            <a:avLst/>
          </a:prstGeom>
          <a:noFill/>
          <a:ln w="9525">
            <a:noFill/>
            <a:miter lim="800000"/>
            <a:headEnd/>
            <a:tailEnd/>
          </a:ln>
        </p:spPr>
      </p:pic>
      <p:sp>
        <p:nvSpPr>
          <p:cNvPr id="6" name="5 Marcador de número de diapositiva"/>
          <p:cNvSpPr>
            <a:spLocks noGrp="1"/>
          </p:cNvSpPr>
          <p:nvPr>
            <p:ph type="sldNum" sz="quarter" idx="12"/>
          </p:nvPr>
        </p:nvSpPr>
        <p:spPr/>
        <p:txBody>
          <a:bodyPr/>
          <a:lstStyle/>
          <a:p>
            <a:pPr>
              <a:defRPr/>
            </a:pPr>
            <a:fld id="{E50C024E-16CC-4A64-83FF-4CFC78565191}" type="slidenum">
              <a:rPr lang="es-ES" smtClean="0"/>
              <a:pPr>
                <a:defRPr/>
              </a:pPr>
              <a:t>11</a:t>
            </a:fld>
            <a:endParaRPr lang="es-ES"/>
          </a:p>
        </p:txBody>
      </p:sp>
      <p:sp>
        <p:nvSpPr>
          <p:cNvPr id="12293" name="7 Rectángulo"/>
          <p:cNvSpPr>
            <a:spLocks noChangeArrowheads="1"/>
          </p:cNvSpPr>
          <p:nvPr/>
        </p:nvSpPr>
        <p:spPr bwMode="auto">
          <a:xfrm>
            <a:off x="571500" y="214313"/>
            <a:ext cx="8001000" cy="954087"/>
          </a:xfrm>
          <a:prstGeom prst="rect">
            <a:avLst/>
          </a:prstGeom>
          <a:noFill/>
          <a:ln w="9525">
            <a:noFill/>
            <a:miter lim="800000"/>
            <a:headEnd/>
            <a:tailEnd/>
          </a:ln>
        </p:spPr>
        <p:txBody>
          <a:bodyPr>
            <a:spAutoFit/>
          </a:bodyPr>
          <a:lstStyle/>
          <a:p>
            <a:pPr algn="ctr">
              <a:buFont typeface="Arial" charset="0"/>
              <a:buNone/>
            </a:pPr>
            <a:r>
              <a:rPr lang="es-ES_tradnl" sz="2800">
                <a:solidFill>
                  <a:srgbClr val="FF0000"/>
                </a:solidFill>
              </a:rPr>
              <a:t>Los síntomas definitorios del trastorno por déficit de atención con hiperactividad son: </a:t>
            </a:r>
            <a:endParaRPr lang="es-ES" sz="2800">
              <a:solidFill>
                <a:srgbClr val="FF0000"/>
              </a:solidFill>
            </a:endParaRPr>
          </a:p>
        </p:txBody>
      </p:sp>
    </p:spTree>
  </p:cSld>
  <p:clrMapOvr>
    <a:masterClrMapping/>
  </p:clrMapOvr>
  <p:transition>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4 Marcador de texto"/>
          <p:cNvSpPr>
            <a:spLocks noGrp="1"/>
          </p:cNvSpPr>
          <p:nvPr>
            <p:ph type="body" sz="quarter" idx="3"/>
          </p:nvPr>
        </p:nvSpPr>
        <p:spPr>
          <a:xfrm>
            <a:off x="2428875" y="571500"/>
            <a:ext cx="6257925" cy="5572125"/>
          </a:xfrm>
        </p:spPr>
        <p:txBody>
          <a:bodyPr/>
          <a:lstStyle/>
          <a:p>
            <a:pPr lvl="1" algn="just" eaLnBrk="1" hangingPunct="1">
              <a:buFont typeface="Wingdings" pitchFamily="2" charset="2"/>
              <a:buChar char="§"/>
            </a:pPr>
            <a:r>
              <a:rPr lang="es-ES_tradnl" smtClean="0"/>
              <a:t>     Interrumpen las actividades o tareas de los compañeros y miembros de la familia. </a:t>
            </a:r>
            <a:endParaRPr lang="es-ES" smtClean="0"/>
          </a:p>
          <a:p>
            <a:pPr lvl="1" algn="just" eaLnBrk="1" hangingPunct="1">
              <a:buFont typeface="Wingdings" pitchFamily="2" charset="2"/>
              <a:buChar char="§"/>
            </a:pPr>
            <a:r>
              <a:rPr lang="es-ES_tradnl" smtClean="0"/>
              <a:t>     Pueden fácilmente sufrir accidentes y caídas debido a que sus conductas reflejan una escasa conciencia del peligro. </a:t>
            </a:r>
            <a:endParaRPr lang="es-ES" smtClean="0"/>
          </a:p>
          <a:p>
            <a:pPr lvl="1" algn="just" eaLnBrk="1" hangingPunct="1">
              <a:buFont typeface="Wingdings" pitchFamily="2" charset="2"/>
              <a:buChar char="§"/>
            </a:pPr>
            <a:r>
              <a:rPr lang="es-ES_tradnl" smtClean="0"/>
              <a:t>     Son desobedientes, parece que no oyen órdenes de los adultos.</a:t>
            </a:r>
            <a:endParaRPr lang="es-ES" smtClean="0"/>
          </a:p>
          <a:p>
            <a:pPr lvl="1" algn="just" eaLnBrk="1" hangingPunct="1">
              <a:buFont typeface="Wingdings" pitchFamily="2" charset="2"/>
              <a:buChar char="§"/>
            </a:pPr>
            <a:r>
              <a:rPr lang="es-ES_tradnl" smtClean="0"/>
              <a:t>     Plantean problemas de disciplina por incumplir o saltarse las normas establecidas. </a:t>
            </a:r>
            <a:endParaRPr lang="es-ES" smtClean="0"/>
          </a:p>
          <a:p>
            <a:pPr lvl="1" algn="just" eaLnBrk="1" hangingPunct="1">
              <a:buFont typeface="Wingdings" pitchFamily="2" charset="2"/>
              <a:buChar char="§"/>
            </a:pPr>
            <a:r>
              <a:rPr lang="es-ES_tradnl" smtClean="0"/>
              <a:t>     Su relación con los adultos se caracteriza por desinhibición, suelen tener problemas de relación social. </a:t>
            </a:r>
            <a:endParaRPr lang="es-ES" smtClean="0"/>
          </a:p>
          <a:p>
            <a:pPr lvl="1" algn="just" eaLnBrk="1" hangingPunct="1">
              <a:buFont typeface="Wingdings" pitchFamily="2" charset="2"/>
              <a:buChar char="§"/>
            </a:pPr>
            <a:r>
              <a:rPr lang="es-ES_tradnl" smtClean="0"/>
              <a:t>     Asimismo, dan muestras de déficits cognitivos y son frecuentes los retrasos en habilidades motoras y del lenguaje, así como las conductas antisociales y la </a:t>
            </a:r>
            <a:r>
              <a:rPr lang="es-ES_tradnl" smtClean="0">
                <a:solidFill>
                  <a:srgbClr val="FF0000"/>
                </a:solidFill>
              </a:rPr>
              <a:t>carencia de autoestima</a:t>
            </a:r>
            <a:r>
              <a:rPr lang="es-ES_tradnl" smtClean="0"/>
              <a:t>. </a:t>
            </a:r>
            <a:endParaRPr lang="es-ES" smtClean="0"/>
          </a:p>
        </p:txBody>
      </p:sp>
      <p:pic>
        <p:nvPicPr>
          <p:cNvPr id="13315" name="Picture 2" descr="C:\Documents and Settings\ma lupita\Configuración local\Archivos temporales de Internet\Content.IE5\RXNJ21D6\MCj04284130000[1].wmf"/>
          <p:cNvPicPr>
            <a:picLocks noChangeAspect="1" noChangeArrowheads="1"/>
          </p:cNvPicPr>
          <p:nvPr/>
        </p:nvPicPr>
        <p:blipFill>
          <a:blip r:embed="rId2" cstate="print"/>
          <a:srcRect/>
          <a:stretch>
            <a:fillRect/>
          </a:stretch>
        </p:blipFill>
        <p:spPr bwMode="auto">
          <a:xfrm>
            <a:off x="714375" y="1500188"/>
            <a:ext cx="2025650" cy="3429000"/>
          </a:xfrm>
          <a:prstGeom prst="rect">
            <a:avLst/>
          </a:prstGeom>
          <a:noFill/>
          <a:ln w="9525">
            <a:noFill/>
            <a:miter lim="800000"/>
            <a:headEnd/>
            <a:tailEnd/>
          </a:ln>
        </p:spPr>
      </p:pic>
      <p:sp>
        <p:nvSpPr>
          <p:cNvPr id="6" name="5 Marcador de número de diapositiva"/>
          <p:cNvSpPr>
            <a:spLocks noGrp="1"/>
          </p:cNvSpPr>
          <p:nvPr>
            <p:ph type="sldNum" sz="quarter" idx="12"/>
          </p:nvPr>
        </p:nvSpPr>
        <p:spPr/>
        <p:txBody>
          <a:bodyPr/>
          <a:lstStyle/>
          <a:p>
            <a:pPr>
              <a:defRPr/>
            </a:pPr>
            <a:fld id="{B6EF2511-EFB7-484B-B5F7-B47975A01E6C}" type="slidenum">
              <a:rPr lang="es-ES" smtClean="0"/>
              <a:pPr>
                <a:defRPr/>
              </a:pPr>
              <a:t>12</a:t>
            </a:fld>
            <a:endParaRPr lang="es-ES"/>
          </a:p>
        </p:txBody>
      </p:sp>
      <p:sp>
        <p:nvSpPr>
          <p:cNvPr id="13317" name="7 Rectángulo"/>
          <p:cNvSpPr>
            <a:spLocks noChangeArrowheads="1"/>
          </p:cNvSpPr>
          <p:nvPr/>
        </p:nvSpPr>
        <p:spPr bwMode="auto">
          <a:xfrm>
            <a:off x="571500" y="214313"/>
            <a:ext cx="8001000" cy="461962"/>
          </a:xfrm>
          <a:prstGeom prst="rect">
            <a:avLst/>
          </a:prstGeom>
          <a:noFill/>
          <a:ln w="9525">
            <a:noFill/>
            <a:miter lim="800000"/>
            <a:headEnd/>
            <a:tailEnd/>
          </a:ln>
        </p:spPr>
        <p:txBody>
          <a:bodyPr>
            <a:spAutoFit/>
          </a:bodyPr>
          <a:lstStyle/>
          <a:p>
            <a:pPr algn="ctr">
              <a:buFont typeface="Arial" charset="0"/>
              <a:buNone/>
            </a:pPr>
            <a:r>
              <a:rPr lang="es-ES_tradnl" sz="2400">
                <a:solidFill>
                  <a:srgbClr val="FF0000"/>
                </a:solidFill>
              </a:rPr>
              <a:t>…continua</a:t>
            </a:r>
            <a:endParaRPr lang="es-ES" sz="240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a:xfrm>
            <a:off x="457200" y="1143000"/>
            <a:ext cx="5543550" cy="5429250"/>
          </a:xfrm>
        </p:spPr>
        <p:txBody>
          <a:bodyPr/>
          <a:lstStyle/>
          <a:p>
            <a:pPr algn="just" eaLnBrk="1" hangingPunct="1"/>
            <a:r>
              <a:rPr lang="es-ES_tradnl" sz="2000" b="1" smtClean="0">
                <a:solidFill>
                  <a:srgbClr val="FF0000"/>
                </a:solidFill>
              </a:rPr>
              <a:t>De 0 a 2 años:</a:t>
            </a:r>
            <a:r>
              <a:rPr lang="es-ES_tradnl" sz="2000" smtClean="0">
                <a:solidFill>
                  <a:srgbClr val="FF0000"/>
                </a:solidFill>
              </a:rPr>
              <a:t> </a:t>
            </a:r>
            <a:r>
              <a:rPr lang="es-ES_tradnl" sz="2000" smtClean="0"/>
              <a:t>Problemas en el ritmo del sueño y durante la comida, períodos cortos de sueño y despertar sobresaltado, resistencia a los cuidados habituales, reactividad elevada a los estímulos auditivos e irritabilidad.                   .                  </a:t>
            </a:r>
            <a:r>
              <a:rPr lang="es-ES" sz="2000" smtClean="0"/>
              <a:t/>
            </a:r>
            <a:br>
              <a:rPr lang="es-ES" sz="2000" smtClean="0"/>
            </a:br>
            <a:r>
              <a:rPr lang="es-ES_tradnl" sz="1400" b="1" smtClean="0"/>
              <a:t> </a:t>
            </a:r>
            <a:r>
              <a:rPr lang="es-ES" sz="2000" smtClean="0"/>
              <a:t/>
            </a:r>
            <a:br>
              <a:rPr lang="es-ES" sz="2000" smtClean="0"/>
            </a:br>
            <a:r>
              <a:rPr lang="es-ES_tradnl" sz="2000" b="1" smtClean="0">
                <a:solidFill>
                  <a:srgbClr val="FF0000"/>
                </a:solidFill>
              </a:rPr>
              <a:t>De 2 a 3 años:</a:t>
            </a:r>
            <a:r>
              <a:rPr lang="es-ES_tradnl" sz="2000" smtClean="0">
                <a:solidFill>
                  <a:srgbClr val="FF0000"/>
                </a:solidFill>
              </a:rPr>
              <a:t> </a:t>
            </a:r>
            <a:r>
              <a:rPr lang="es-ES_tradnl" sz="2000" smtClean="0"/>
              <a:t>Inmadurez en el lenguaje expresivo, actividad motora excesiva, escasa conciencia de peligro y propensión a sufrir numerosos accidentes. </a:t>
            </a:r>
            <a:r>
              <a:rPr lang="es-ES" sz="2000" smtClean="0"/>
              <a:t/>
            </a:r>
            <a:br>
              <a:rPr lang="es-ES" sz="2000" smtClean="0"/>
            </a:br>
            <a:r>
              <a:rPr lang="es-ES_tradnl" sz="1400" b="1" smtClean="0"/>
              <a:t> </a:t>
            </a:r>
            <a:r>
              <a:rPr lang="es-ES" sz="2000" smtClean="0"/>
              <a:t/>
            </a:r>
            <a:br>
              <a:rPr lang="es-ES" sz="2000" smtClean="0"/>
            </a:br>
            <a:r>
              <a:rPr lang="es-ES_tradnl" sz="2000" b="1" smtClean="0">
                <a:solidFill>
                  <a:srgbClr val="FF0000"/>
                </a:solidFill>
              </a:rPr>
              <a:t>De 4 a 5 años:</a:t>
            </a:r>
            <a:r>
              <a:rPr lang="es-ES_tradnl" sz="2000" smtClean="0">
                <a:solidFill>
                  <a:srgbClr val="FF0000"/>
                </a:solidFill>
              </a:rPr>
              <a:t> </a:t>
            </a:r>
            <a:r>
              <a:rPr lang="es-ES_tradnl" sz="2000" smtClean="0"/>
              <a:t>Problemas de adaptación social, desobediencia y dificultades en el seguimiento de normas. . </a:t>
            </a:r>
            <a:br>
              <a:rPr lang="es-ES_tradnl" sz="2000" smtClean="0"/>
            </a:br>
            <a:r>
              <a:rPr lang="es-ES" sz="1400" smtClean="0"/>
              <a:t/>
            </a:r>
            <a:br>
              <a:rPr lang="es-ES" sz="1400" smtClean="0"/>
            </a:br>
            <a:r>
              <a:rPr lang="es-ES_tradnl" sz="2000" b="1" smtClean="0">
                <a:solidFill>
                  <a:srgbClr val="FF0000"/>
                </a:solidFill>
              </a:rPr>
              <a:t>A partir de 6 años:</a:t>
            </a:r>
            <a:r>
              <a:rPr lang="es-ES_tradnl" sz="2000" smtClean="0">
                <a:solidFill>
                  <a:srgbClr val="FF0000"/>
                </a:solidFill>
              </a:rPr>
              <a:t> </a:t>
            </a:r>
            <a:r>
              <a:rPr lang="es-ES_tradnl" sz="2000" smtClean="0"/>
              <a:t>Impulsividad, déficit de atención, fracaso escolar, comportamientos antisociales y problemas de adaptación social. </a:t>
            </a:r>
            <a:r>
              <a:rPr lang="es-ES" sz="2000" smtClean="0"/>
              <a:t/>
            </a:r>
            <a:br>
              <a:rPr lang="es-ES" sz="2000" smtClean="0"/>
            </a:br>
            <a:endParaRPr lang="es-ES" sz="2000" smtClean="0"/>
          </a:p>
        </p:txBody>
      </p:sp>
      <p:pic>
        <p:nvPicPr>
          <p:cNvPr id="14339" name="Picture 2" descr="C:\Documents and Settings\ma lupita\Configuración local\Archivos temporales de Internet\Content.IE5\PA26JRNR\MCj04284330000[1].wmf"/>
          <p:cNvPicPr>
            <a:picLocks noChangeAspect="1" noChangeArrowheads="1"/>
          </p:cNvPicPr>
          <p:nvPr/>
        </p:nvPicPr>
        <p:blipFill>
          <a:blip r:embed="rId2" cstate="print"/>
          <a:srcRect/>
          <a:stretch>
            <a:fillRect/>
          </a:stretch>
        </p:blipFill>
        <p:spPr bwMode="auto">
          <a:xfrm>
            <a:off x="5929313" y="806450"/>
            <a:ext cx="1363662" cy="1193800"/>
          </a:xfrm>
          <a:prstGeom prst="rect">
            <a:avLst/>
          </a:prstGeom>
          <a:noFill/>
          <a:ln w="9525">
            <a:noFill/>
            <a:miter lim="800000"/>
            <a:headEnd/>
            <a:tailEnd/>
          </a:ln>
        </p:spPr>
      </p:pic>
      <p:pic>
        <p:nvPicPr>
          <p:cNvPr id="14340" name="Picture 3" descr="C:\Documents and Settings\ma lupita\Configuración local\Archivos temporales de Internet\Content.IE5\RXNJ21D6\MCj04382290000[1].wmf"/>
          <p:cNvPicPr>
            <a:picLocks noChangeAspect="1" noChangeArrowheads="1"/>
          </p:cNvPicPr>
          <p:nvPr/>
        </p:nvPicPr>
        <p:blipFill>
          <a:blip r:embed="rId3" cstate="print"/>
          <a:srcRect/>
          <a:stretch>
            <a:fillRect/>
          </a:stretch>
        </p:blipFill>
        <p:spPr bwMode="auto">
          <a:xfrm>
            <a:off x="6786563" y="2039938"/>
            <a:ext cx="1763712" cy="1174750"/>
          </a:xfrm>
          <a:prstGeom prst="rect">
            <a:avLst/>
          </a:prstGeom>
          <a:noFill/>
          <a:ln w="9525">
            <a:noFill/>
            <a:miter lim="800000"/>
            <a:headEnd/>
            <a:tailEnd/>
          </a:ln>
        </p:spPr>
      </p:pic>
      <p:pic>
        <p:nvPicPr>
          <p:cNvPr id="14341" name="Picture 4" descr="C:\Documents and Settings\ma lupita\Configuración local\Archivos temporales de Internet\Content.IE5\0TY3O5MZ\MCj04361510000[1].wmf"/>
          <p:cNvPicPr>
            <a:picLocks noChangeAspect="1" noChangeArrowheads="1"/>
          </p:cNvPicPr>
          <p:nvPr/>
        </p:nvPicPr>
        <p:blipFill>
          <a:blip r:embed="rId4" cstate="print"/>
          <a:srcRect/>
          <a:stretch>
            <a:fillRect/>
          </a:stretch>
        </p:blipFill>
        <p:spPr bwMode="auto">
          <a:xfrm>
            <a:off x="5799138" y="3286125"/>
            <a:ext cx="1604962" cy="1357313"/>
          </a:xfrm>
          <a:prstGeom prst="rect">
            <a:avLst/>
          </a:prstGeom>
          <a:noFill/>
          <a:ln w="9525">
            <a:noFill/>
            <a:miter lim="800000"/>
            <a:headEnd/>
            <a:tailEnd/>
          </a:ln>
        </p:spPr>
      </p:pic>
      <p:pic>
        <p:nvPicPr>
          <p:cNvPr id="14342" name="Picture 5" descr="C:\Documents and Settings\ma lupita\Configuración local\Archivos temporales de Internet\Content.IE5\0PUZO9ER\MCj04284210000[1].wmf"/>
          <p:cNvPicPr>
            <a:picLocks noChangeAspect="1" noChangeArrowheads="1"/>
          </p:cNvPicPr>
          <p:nvPr/>
        </p:nvPicPr>
        <p:blipFill>
          <a:blip r:embed="rId5" cstate="print"/>
          <a:srcRect/>
          <a:stretch>
            <a:fillRect/>
          </a:stretch>
        </p:blipFill>
        <p:spPr bwMode="auto">
          <a:xfrm>
            <a:off x="6937375" y="4714875"/>
            <a:ext cx="1763713" cy="1341438"/>
          </a:xfrm>
          <a:prstGeom prst="rect">
            <a:avLst/>
          </a:prstGeom>
          <a:noFill/>
          <a:ln w="9525">
            <a:noFill/>
            <a:miter lim="800000"/>
            <a:headEnd/>
            <a:tailEnd/>
          </a:ln>
        </p:spPr>
      </p:pic>
      <p:sp>
        <p:nvSpPr>
          <p:cNvPr id="8" name="7 Marcador de número de diapositiva"/>
          <p:cNvSpPr>
            <a:spLocks noGrp="1"/>
          </p:cNvSpPr>
          <p:nvPr>
            <p:ph type="sldNum" sz="quarter" idx="12"/>
          </p:nvPr>
        </p:nvSpPr>
        <p:spPr/>
        <p:txBody>
          <a:bodyPr/>
          <a:lstStyle/>
          <a:p>
            <a:pPr>
              <a:defRPr/>
            </a:pPr>
            <a:fld id="{2F8F819D-3B3E-4114-8D86-E522F88DE415}" type="slidenum">
              <a:rPr lang="es-ES" smtClean="0"/>
              <a:pPr>
                <a:defRPr/>
              </a:pPr>
              <a:t>13</a:t>
            </a:fld>
            <a:endParaRPr lang="es-ES"/>
          </a:p>
        </p:txBody>
      </p:sp>
      <p:sp>
        <p:nvSpPr>
          <p:cNvPr id="14344" name="9 Rectángulo"/>
          <p:cNvSpPr>
            <a:spLocks noChangeArrowheads="1"/>
          </p:cNvSpPr>
          <p:nvPr/>
        </p:nvSpPr>
        <p:spPr bwMode="auto">
          <a:xfrm>
            <a:off x="500063" y="241300"/>
            <a:ext cx="8501062" cy="830263"/>
          </a:xfrm>
          <a:prstGeom prst="rect">
            <a:avLst/>
          </a:prstGeom>
          <a:noFill/>
          <a:ln w="9525">
            <a:noFill/>
            <a:miter lim="800000"/>
            <a:headEnd/>
            <a:tailEnd/>
          </a:ln>
        </p:spPr>
        <p:txBody>
          <a:bodyPr>
            <a:spAutoFit/>
          </a:bodyPr>
          <a:lstStyle/>
          <a:p>
            <a:r>
              <a:rPr lang="es-ES_tradnl" sz="2400" b="1"/>
              <a:t>Los indicadores de hiperactividad en los distintos momentos evolutivos son:</a:t>
            </a:r>
            <a:r>
              <a:rPr lang="es-ES_tradnl" sz="2400"/>
              <a:t> </a:t>
            </a:r>
            <a:endParaRPr lang="es-ES" sz="2400"/>
          </a:p>
        </p:txBody>
      </p:sp>
    </p:spTree>
  </p:cSld>
  <p:clrMapOvr>
    <a:masterClrMapping/>
  </p:clrMapOvr>
  <p:transition>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a:xfrm>
            <a:off x="714375" y="642938"/>
            <a:ext cx="7786688" cy="2500312"/>
          </a:xfrm>
        </p:spPr>
        <p:txBody>
          <a:bodyPr/>
          <a:lstStyle/>
          <a:p>
            <a:pPr algn="just" eaLnBrk="1" hangingPunct="1"/>
            <a:r>
              <a:rPr lang="es-ES_tradnl" sz="2400" smtClean="0"/>
              <a:t>Aproximadamente un </a:t>
            </a:r>
            <a:r>
              <a:rPr lang="es-ES_tradnl" sz="2400" b="1" smtClean="0"/>
              <a:t>25% </a:t>
            </a:r>
            <a:r>
              <a:rPr lang="es-ES_tradnl" sz="2400" smtClean="0"/>
              <a:t>de los niños hiperactivos </a:t>
            </a:r>
            <a:r>
              <a:rPr lang="es-ES_tradnl" sz="2400" b="1" smtClean="0"/>
              <a:t>evolucionan positivamente</a:t>
            </a:r>
            <a:r>
              <a:rPr lang="es-ES_tradnl" sz="2400" smtClean="0"/>
              <a:t>, con cambios de conducta notables y sin que tengan dificultades especiales durante la adolescencia y la vida adulta.                    . </a:t>
            </a:r>
            <a:br>
              <a:rPr lang="es-ES_tradnl" sz="2400" smtClean="0"/>
            </a:br>
            <a:r>
              <a:rPr lang="es-ES" sz="2400" smtClean="0"/>
              <a:t/>
            </a:r>
            <a:br>
              <a:rPr lang="es-ES" sz="2400" smtClean="0"/>
            </a:br>
            <a:r>
              <a:rPr lang="es-ES" sz="2400" smtClean="0"/>
              <a:t>***</a:t>
            </a:r>
            <a:r>
              <a:rPr lang="es-ES_tradnl" sz="2400" smtClean="0"/>
              <a:t>Los niños que son hiperactivos en </a:t>
            </a:r>
            <a:r>
              <a:rPr lang="es-ES_tradnl" sz="2400" b="1" smtClean="0"/>
              <a:t>todos los ambientes</a:t>
            </a:r>
            <a:r>
              <a:rPr lang="es-ES_tradnl" sz="2400" smtClean="0"/>
              <a:t> tienen un peor pronóstico, </a:t>
            </a:r>
            <a:endParaRPr lang="es-ES" sz="2400" smtClean="0"/>
          </a:p>
        </p:txBody>
      </p:sp>
      <p:pic>
        <p:nvPicPr>
          <p:cNvPr id="15363" name="Picture 2" descr="C:\Documents and Settings\ma lupita\Configuración local\Archivos temporales de Internet\Content.IE5\0TY3O5MZ\MCj04284170000[1].wmf"/>
          <p:cNvPicPr>
            <a:picLocks noChangeAspect="1" noChangeArrowheads="1"/>
          </p:cNvPicPr>
          <p:nvPr/>
        </p:nvPicPr>
        <p:blipFill>
          <a:blip r:embed="rId2" cstate="print"/>
          <a:srcRect/>
          <a:stretch>
            <a:fillRect/>
          </a:stretch>
        </p:blipFill>
        <p:spPr bwMode="auto">
          <a:xfrm>
            <a:off x="4143375" y="3286125"/>
            <a:ext cx="4000500" cy="2500313"/>
          </a:xfrm>
          <a:prstGeom prst="rect">
            <a:avLst/>
          </a:prstGeom>
          <a:noFill/>
          <a:ln w="9525">
            <a:noFill/>
            <a:miter lim="800000"/>
            <a:headEnd/>
            <a:tailEnd/>
          </a:ln>
        </p:spPr>
      </p:pic>
      <p:sp>
        <p:nvSpPr>
          <p:cNvPr id="5" name="4 Marcador de número de diapositiva"/>
          <p:cNvSpPr>
            <a:spLocks noGrp="1"/>
          </p:cNvSpPr>
          <p:nvPr>
            <p:ph type="sldNum" sz="quarter" idx="12"/>
          </p:nvPr>
        </p:nvSpPr>
        <p:spPr/>
        <p:txBody>
          <a:bodyPr/>
          <a:lstStyle/>
          <a:p>
            <a:pPr>
              <a:defRPr/>
            </a:pPr>
            <a:fld id="{76B03FA8-CBDF-432B-95CA-82EF24C10A4D}" type="slidenum">
              <a:rPr lang="es-ES" smtClean="0"/>
              <a:pPr>
                <a:defRPr/>
              </a:pPr>
              <a:t>14</a:t>
            </a:fld>
            <a:endParaRPr lang="es-ES"/>
          </a:p>
        </p:txBody>
      </p:sp>
      <p:sp>
        <p:nvSpPr>
          <p:cNvPr id="15365" name="6 Rectángulo"/>
          <p:cNvSpPr>
            <a:spLocks noChangeArrowheads="1"/>
          </p:cNvSpPr>
          <p:nvPr/>
        </p:nvSpPr>
        <p:spPr bwMode="auto">
          <a:xfrm>
            <a:off x="714375" y="3468688"/>
            <a:ext cx="3143250" cy="2246312"/>
          </a:xfrm>
          <a:prstGeom prst="rect">
            <a:avLst/>
          </a:prstGeom>
          <a:noFill/>
          <a:ln w="9525">
            <a:noFill/>
            <a:miter lim="800000"/>
            <a:headEnd/>
            <a:tailEnd/>
          </a:ln>
        </p:spPr>
        <p:txBody>
          <a:bodyPr>
            <a:spAutoFit/>
          </a:bodyPr>
          <a:lstStyle/>
          <a:p>
            <a:pPr algn="ctr"/>
            <a:r>
              <a:rPr lang="es-ES_tradnl" sz="2000"/>
              <a:t>…</a:t>
            </a:r>
            <a:r>
              <a:rPr lang="es-ES_tradnl" sz="2000">
                <a:solidFill>
                  <a:srgbClr val="FF0000"/>
                </a:solidFill>
              </a:rPr>
              <a:t>porque sufren</a:t>
            </a:r>
            <a:r>
              <a:rPr lang="es-ES_tradnl" sz="2000"/>
              <a:t> con más frecuencia las consecuencias negativas que sus comportamientos alterados provocan en la familia, colegio y grupo de amigos</a:t>
            </a:r>
            <a:endParaRPr lang="es-ES" sz="2000"/>
          </a:p>
        </p:txBody>
      </p:sp>
    </p:spTree>
  </p:cSld>
  <p:clrMapOvr>
    <a:masterClrMapping/>
  </p:clrMapOvr>
  <p:transition>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2 Marcador de texto"/>
          <p:cNvSpPr>
            <a:spLocks noGrp="1"/>
          </p:cNvSpPr>
          <p:nvPr>
            <p:ph type="body" idx="1"/>
          </p:nvPr>
        </p:nvSpPr>
        <p:spPr>
          <a:xfrm>
            <a:off x="457200" y="428625"/>
            <a:ext cx="4040188" cy="6000750"/>
          </a:xfrm>
        </p:spPr>
        <p:txBody>
          <a:bodyPr/>
          <a:lstStyle/>
          <a:p>
            <a:pPr eaLnBrk="1" hangingPunct="1"/>
            <a:r>
              <a:rPr lang="es-ES_tradnl" smtClean="0"/>
              <a:t>No todos los niños presentan las mismas conductas alteradas </a:t>
            </a:r>
            <a:endParaRPr lang="es-ES" smtClean="0"/>
          </a:p>
          <a:p>
            <a:pPr eaLnBrk="1" hangingPunct="1"/>
            <a:r>
              <a:rPr lang="es-ES_tradnl" smtClean="0"/>
              <a:t>Los niños hiperactivos constituyen un grupo muy heterogéneo. No todos presentan las mismas conductas alteradas. No coinciden en su frecuencia e importancia ni en las situaciones o ambientes en los que se muestran hiperactivos. </a:t>
            </a:r>
            <a:endParaRPr lang="es-ES" smtClean="0"/>
          </a:p>
          <a:p>
            <a:pPr eaLnBrk="1" hangingPunct="1"/>
            <a:endParaRPr lang="es-ES" smtClean="0"/>
          </a:p>
        </p:txBody>
      </p:sp>
      <p:pic>
        <p:nvPicPr>
          <p:cNvPr id="16387" name="6 Marcador de contenido" descr="HIPERACTIVOS.jpg"/>
          <p:cNvPicPr>
            <a:picLocks noGrp="1" noChangeAspect="1"/>
          </p:cNvPicPr>
          <p:nvPr>
            <p:ph sz="quarter" idx="4"/>
          </p:nvPr>
        </p:nvPicPr>
        <p:blipFill>
          <a:blip r:embed="rId2" cstate="print"/>
          <a:srcRect/>
          <a:stretch>
            <a:fillRect/>
          </a:stretch>
        </p:blipFill>
        <p:spPr>
          <a:xfrm>
            <a:off x="5286375" y="785813"/>
            <a:ext cx="3357563" cy="5072062"/>
          </a:xfrm>
        </p:spPr>
      </p:pic>
      <p:sp>
        <p:nvSpPr>
          <p:cNvPr id="5" name="4 Marcador de número de diapositiva"/>
          <p:cNvSpPr>
            <a:spLocks noGrp="1"/>
          </p:cNvSpPr>
          <p:nvPr>
            <p:ph type="sldNum" sz="quarter" idx="12"/>
          </p:nvPr>
        </p:nvSpPr>
        <p:spPr/>
        <p:txBody>
          <a:bodyPr/>
          <a:lstStyle/>
          <a:p>
            <a:pPr>
              <a:defRPr/>
            </a:pPr>
            <a:fld id="{7D5DA0D6-8CF3-4924-AE41-2344F692C1CD}" type="slidenum">
              <a:rPr lang="es-ES" smtClean="0"/>
              <a:pPr>
                <a:defRPr/>
              </a:pPr>
              <a:t>15</a:t>
            </a:fld>
            <a:endParaRPr lang="es-ES"/>
          </a:p>
        </p:txBody>
      </p:sp>
    </p:spTree>
  </p:cSld>
  <p:clrMapOvr>
    <a:masterClrMapping/>
  </p:clrMapOvr>
  <p:transition>
    <p:whee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4 Marcador de texto"/>
          <p:cNvSpPr>
            <a:spLocks noGrp="1"/>
          </p:cNvSpPr>
          <p:nvPr>
            <p:ph type="body" sz="quarter" idx="3"/>
          </p:nvPr>
        </p:nvSpPr>
        <p:spPr>
          <a:xfrm>
            <a:off x="285750" y="214313"/>
            <a:ext cx="8572500" cy="5857875"/>
          </a:xfrm>
        </p:spPr>
        <p:txBody>
          <a:bodyPr/>
          <a:lstStyle/>
          <a:p>
            <a:pPr eaLnBrk="1" hangingPunct="1"/>
            <a:r>
              <a:rPr lang="es-ES_tradnl" smtClean="0"/>
              <a:t>La evaluación se concreta en las siguientes áreas: </a:t>
            </a:r>
            <a:endParaRPr lang="es-ES" smtClean="0"/>
          </a:p>
          <a:p>
            <a:pPr algn="just" eaLnBrk="1" hangingPunct="1"/>
            <a:r>
              <a:rPr lang="es-ES_tradnl" smtClean="0">
                <a:solidFill>
                  <a:srgbClr val="FF0000"/>
                </a:solidFill>
              </a:rPr>
              <a:t>·    Estado clínico del niño. </a:t>
            </a:r>
            <a:endParaRPr lang="es-ES" smtClean="0">
              <a:solidFill>
                <a:srgbClr val="FF0000"/>
              </a:solidFill>
            </a:endParaRPr>
          </a:p>
          <a:p>
            <a:pPr algn="just" eaLnBrk="1" hangingPunct="1"/>
            <a:r>
              <a:rPr lang="es-ES_tradnl" smtClean="0"/>
              <a:t>Este aspecto se ocupa de los comportamientos alterados y anomalías psicológicas que presenta actualmente. </a:t>
            </a:r>
            <a:endParaRPr lang="es-ES" smtClean="0"/>
          </a:p>
          <a:p>
            <a:pPr algn="just" eaLnBrk="1" hangingPunct="1"/>
            <a:r>
              <a:rPr lang="es-ES_tradnl" smtClean="0">
                <a:solidFill>
                  <a:srgbClr val="FF0000"/>
                </a:solidFill>
              </a:rPr>
              <a:t>·    Nivel intelectual y rendimiento académico. </a:t>
            </a:r>
            <a:endParaRPr lang="es-ES" smtClean="0">
              <a:solidFill>
                <a:srgbClr val="FF0000"/>
              </a:solidFill>
            </a:endParaRPr>
          </a:p>
          <a:p>
            <a:pPr algn="just" eaLnBrk="1" hangingPunct="1"/>
            <a:r>
              <a:rPr lang="es-ES_tradnl" smtClean="0"/>
              <a:t>Los informes que proporciona el profesor han de referirse a cómo es la conducta del niño y sus calificaciones académicas en el curso actual, y cómo han sido en años anteriores. En esta evaluación se tienen en cuenta tanto los aspectos positivos como los negativos. </a:t>
            </a:r>
            <a:endParaRPr lang="es-ES" smtClean="0"/>
          </a:p>
          <a:p>
            <a:pPr algn="just" eaLnBrk="1" hangingPunct="1"/>
            <a:r>
              <a:rPr lang="es-ES_tradnl" smtClean="0">
                <a:solidFill>
                  <a:srgbClr val="FF0000"/>
                </a:solidFill>
              </a:rPr>
              <a:t>·    Factores biológicos. </a:t>
            </a:r>
            <a:endParaRPr lang="es-ES" smtClean="0">
              <a:solidFill>
                <a:srgbClr val="FF0000"/>
              </a:solidFill>
            </a:endParaRPr>
          </a:p>
          <a:p>
            <a:pPr algn="just" eaLnBrk="1" hangingPunct="1"/>
            <a:r>
              <a:rPr lang="es-ES_tradnl" smtClean="0"/>
              <a:t>Se evaluarán mediante un examen físico exhaustivo para detectar posibles signos neurológicos, anomalías congénitas u otros síntomas orgánicos que resulten de interés. </a:t>
            </a:r>
            <a:endParaRPr lang="es-ES" smtClean="0"/>
          </a:p>
          <a:p>
            <a:pPr eaLnBrk="1" hangingPunct="1"/>
            <a:r>
              <a:rPr lang="es-ES_tradnl" smtClean="0">
                <a:solidFill>
                  <a:srgbClr val="FF0000"/>
                </a:solidFill>
              </a:rPr>
              <a:t>·   </a:t>
            </a:r>
            <a:endParaRPr lang="es-ES" smtClean="0"/>
          </a:p>
        </p:txBody>
      </p:sp>
      <p:sp>
        <p:nvSpPr>
          <p:cNvPr id="4" name="3 Marcador de número de diapositiva"/>
          <p:cNvSpPr>
            <a:spLocks noGrp="1"/>
          </p:cNvSpPr>
          <p:nvPr>
            <p:ph type="sldNum" sz="quarter" idx="12"/>
          </p:nvPr>
        </p:nvSpPr>
        <p:spPr/>
        <p:txBody>
          <a:bodyPr/>
          <a:lstStyle/>
          <a:p>
            <a:pPr>
              <a:defRPr/>
            </a:pPr>
            <a:fld id="{5B9A9850-0056-49D0-9710-C5E7BA0757D7}" type="slidenum">
              <a:rPr lang="es-ES" smtClean="0"/>
              <a:pPr>
                <a:defRPr/>
              </a:pPr>
              <a:t>16</a:t>
            </a:fld>
            <a:endParaRPr lang="es-ES"/>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4 Marcador de texto"/>
          <p:cNvSpPr>
            <a:spLocks noGrp="1"/>
          </p:cNvSpPr>
          <p:nvPr>
            <p:ph type="body" sz="quarter" idx="3"/>
          </p:nvPr>
        </p:nvSpPr>
        <p:spPr>
          <a:xfrm>
            <a:off x="357188" y="357188"/>
            <a:ext cx="8572500" cy="6286500"/>
          </a:xfrm>
        </p:spPr>
        <p:txBody>
          <a:bodyPr/>
          <a:lstStyle/>
          <a:p>
            <a:pPr eaLnBrk="1" hangingPunct="1"/>
            <a:r>
              <a:rPr lang="es-ES_tradnl" sz="2000" smtClean="0">
                <a:solidFill>
                  <a:srgbClr val="FF0000"/>
                </a:solidFill>
              </a:rPr>
              <a:t>·    Condiciones sociales y familiares. </a:t>
            </a:r>
            <a:endParaRPr lang="es-ES" sz="2000" smtClean="0">
              <a:solidFill>
                <a:srgbClr val="FF0000"/>
              </a:solidFill>
            </a:endParaRPr>
          </a:p>
          <a:p>
            <a:pPr algn="just" eaLnBrk="1" hangingPunct="1"/>
            <a:r>
              <a:rPr lang="es-ES_tradnl" sz="2000" smtClean="0"/>
              <a:t>Se analizan: nivel socioeconómico, comportamientos de los miembros de la familia, clima familiar, relaciones interpersonales, tamaño, calidad y ubicación de la vivienda familiar, normas educativas, disciplina, cumplimiento de normas y horarios, actitudes de los padres hacia los problemas infantiles, factores o acontecimientos desencadenantes de los conflictos. </a:t>
            </a:r>
            <a:endParaRPr lang="es-ES" sz="2000" smtClean="0"/>
          </a:p>
          <a:p>
            <a:pPr algn="just" eaLnBrk="1" hangingPunct="1"/>
            <a:r>
              <a:rPr lang="es-ES_tradnl" sz="2000" smtClean="0">
                <a:solidFill>
                  <a:srgbClr val="FF0000"/>
                </a:solidFill>
              </a:rPr>
              <a:t>·     Influencia del marco escolar. </a:t>
            </a:r>
            <a:endParaRPr lang="es-ES" sz="2000" smtClean="0">
              <a:solidFill>
                <a:srgbClr val="FF0000"/>
              </a:solidFill>
            </a:endParaRPr>
          </a:p>
          <a:p>
            <a:pPr algn="just" eaLnBrk="1" hangingPunct="1"/>
            <a:r>
              <a:rPr lang="es-ES_tradnl" sz="2000" smtClean="0"/>
              <a:t>La evaluación de este aspecto está justificada por el papel que desempeña la escuela tanto en la detección de las alteraciones infantiles como en el tratamiento posterior.. </a:t>
            </a:r>
            <a:endParaRPr lang="es-ES" sz="2000" smtClean="0"/>
          </a:p>
          <a:p>
            <a:pPr algn="just" eaLnBrk="1" hangingPunct="1"/>
            <a:r>
              <a:rPr lang="es-ES_tradnl" sz="2000" smtClean="0"/>
              <a:t>Además de los exámenes neurológicos que se apoyan en los datos proporcionados por el electroencefalograma y la cartografía cerebral, así como de la exploración pediátrica que insiste en ensayos de coordinación y persistencia de movimientos, la valoración de la hiperactividad se completa con una evaluación psicológica que tiene varios ejes: información proporcionada por adultos significativos para el niño (padres y profesores), informes del propio niño y observaciones que sobre su conducta realizan otras personas en el medio natural. </a:t>
            </a:r>
            <a:endParaRPr lang="es-ES" sz="2000" smtClean="0"/>
          </a:p>
          <a:p>
            <a:pPr eaLnBrk="1" hangingPunct="1"/>
            <a:endParaRPr lang="es-ES" sz="2000" smtClean="0"/>
          </a:p>
        </p:txBody>
      </p:sp>
      <p:sp>
        <p:nvSpPr>
          <p:cNvPr id="4" name="3 Marcador de número de diapositiva"/>
          <p:cNvSpPr>
            <a:spLocks noGrp="1"/>
          </p:cNvSpPr>
          <p:nvPr>
            <p:ph type="sldNum" sz="quarter" idx="12"/>
          </p:nvPr>
        </p:nvSpPr>
        <p:spPr/>
        <p:txBody>
          <a:bodyPr/>
          <a:lstStyle/>
          <a:p>
            <a:pPr>
              <a:defRPr/>
            </a:pPr>
            <a:fld id="{DA5ECF8D-33E7-40B2-A9F0-ABCD09026962}" type="slidenum">
              <a:rPr lang="es-ES" smtClean="0"/>
              <a:pPr>
                <a:defRPr/>
              </a:pPr>
              <a:t>17</a:t>
            </a:fld>
            <a:endParaRPr lang="es-ES"/>
          </a:p>
        </p:txBody>
      </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4 Marcador de texto"/>
          <p:cNvSpPr>
            <a:spLocks noGrp="1"/>
          </p:cNvSpPr>
          <p:nvPr>
            <p:ph type="body" sz="quarter" idx="3"/>
          </p:nvPr>
        </p:nvSpPr>
        <p:spPr>
          <a:xfrm>
            <a:off x="3714750" y="1643063"/>
            <a:ext cx="4929188" cy="4643437"/>
          </a:xfrm>
        </p:spPr>
        <p:txBody>
          <a:bodyPr/>
          <a:lstStyle/>
          <a:p>
            <a:pPr eaLnBrk="1" hangingPunct="1"/>
            <a:endParaRPr lang="es-ES" sz="1800" smtClean="0"/>
          </a:p>
          <a:p>
            <a:pPr eaLnBrk="1" hangingPunct="1"/>
            <a:r>
              <a:rPr lang="es-ES_tradnl" sz="1800" smtClean="0">
                <a:solidFill>
                  <a:srgbClr val="FF0000"/>
                </a:solidFill>
              </a:rPr>
              <a:t>Tratamiento farmacológico: </a:t>
            </a:r>
          </a:p>
          <a:p>
            <a:pPr algn="just" eaLnBrk="1" hangingPunct="1"/>
            <a:r>
              <a:rPr lang="es-ES_tradnl" sz="1800" smtClean="0"/>
              <a:t>A corto plazo se ha observado disminución del nivel de actividad motora, aumento de la atención y mejoría en el rendimiento de los tests de atención en el laboratorio. </a:t>
            </a:r>
            <a:endParaRPr lang="es-ES" sz="1800" smtClean="0"/>
          </a:p>
          <a:p>
            <a:pPr algn="just" eaLnBrk="1" hangingPunct="1"/>
            <a:r>
              <a:rPr lang="es-ES" sz="1800" smtClean="0"/>
              <a:t> </a:t>
            </a:r>
          </a:p>
          <a:p>
            <a:pPr algn="just" eaLnBrk="1" hangingPunct="1"/>
            <a:r>
              <a:rPr lang="es-ES_tradnl" sz="1800" smtClean="0">
                <a:solidFill>
                  <a:srgbClr val="FF0000"/>
                </a:solidFill>
              </a:rPr>
              <a:t>Tratamiento conductual-cognitivo</a:t>
            </a:r>
            <a:r>
              <a:rPr lang="es-ES_tradnl" sz="1800" smtClean="0"/>
              <a:t>:  </a:t>
            </a:r>
          </a:p>
          <a:p>
            <a:pPr algn="just" eaLnBrk="1" hangingPunct="1"/>
            <a:r>
              <a:rPr lang="es-ES_tradnl" sz="1800" smtClean="0"/>
              <a:t> Los métodos se orientan hacia el control de las conductas alteradas y suponen que éstas dependen de factores, acontecimientos o estímulos presentes en el ambiente. Por lo tanto, al controlar las circunstancias ambientales es posible reducir, alterar y mejorar el comportamiento infantil. </a:t>
            </a:r>
            <a:endParaRPr lang="es-ES" sz="1800" smtClean="0"/>
          </a:p>
          <a:p>
            <a:pPr eaLnBrk="1" hangingPunct="1"/>
            <a:endParaRPr lang="es-ES" sz="1800" smtClean="0"/>
          </a:p>
        </p:txBody>
      </p:sp>
      <p:pic>
        <p:nvPicPr>
          <p:cNvPr id="19459" name="Picture 2" descr="C:\Documents and Settings\ma lupita\Configuración local\Archivos temporales de Internet\Content.IE5\0PUZO9ER\MCj04361610000[1].wmf"/>
          <p:cNvPicPr>
            <a:picLocks noChangeAspect="1" noChangeArrowheads="1"/>
          </p:cNvPicPr>
          <p:nvPr/>
        </p:nvPicPr>
        <p:blipFill>
          <a:blip r:embed="rId2" cstate="print"/>
          <a:srcRect/>
          <a:stretch>
            <a:fillRect/>
          </a:stretch>
        </p:blipFill>
        <p:spPr bwMode="auto">
          <a:xfrm>
            <a:off x="476250" y="2286000"/>
            <a:ext cx="2952750" cy="3214688"/>
          </a:xfrm>
          <a:prstGeom prst="rect">
            <a:avLst/>
          </a:prstGeom>
          <a:noFill/>
          <a:ln w="9525">
            <a:noFill/>
            <a:miter lim="800000"/>
            <a:headEnd/>
            <a:tailEnd/>
          </a:ln>
        </p:spPr>
      </p:pic>
      <p:sp>
        <p:nvSpPr>
          <p:cNvPr id="6" name="5 Marcador de número de diapositiva"/>
          <p:cNvSpPr>
            <a:spLocks noGrp="1"/>
          </p:cNvSpPr>
          <p:nvPr>
            <p:ph type="sldNum" sz="quarter" idx="12"/>
          </p:nvPr>
        </p:nvSpPr>
        <p:spPr/>
        <p:txBody>
          <a:bodyPr/>
          <a:lstStyle/>
          <a:p>
            <a:pPr>
              <a:defRPr/>
            </a:pPr>
            <a:fld id="{D7E2B78F-C97A-4266-B623-0C327FBB454B}" type="slidenum">
              <a:rPr lang="es-ES" smtClean="0"/>
              <a:pPr>
                <a:defRPr/>
              </a:pPr>
              <a:t>18</a:t>
            </a:fld>
            <a:endParaRPr lang="es-ES"/>
          </a:p>
        </p:txBody>
      </p:sp>
      <p:sp>
        <p:nvSpPr>
          <p:cNvPr id="19461" name="7 Rectángulo"/>
          <p:cNvSpPr>
            <a:spLocks noChangeArrowheads="1"/>
          </p:cNvSpPr>
          <p:nvPr/>
        </p:nvSpPr>
        <p:spPr bwMode="auto">
          <a:xfrm>
            <a:off x="428625" y="500063"/>
            <a:ext cx="8215313" cy="923925"/>
          </a:xfrm>
          <a:prstGeom prst="rect">
            <a:avLst/>
          </a:prstGeom>
          <a:noFill/>
          <a:ln w="9525">
            <a:noFill/>
            <a:miter lim="800000"/>
            <a:headEnd/>
            <a:tailEnd/>
          </a:ln>
        </p:spPr>
        <p:txBody>
          <a:bodyPr>
            <a:spAutoFit/>
          </a:bodyPr>
          <a:lstStyle/>
          <a:p>
            <a:pPr>
              <a:buFont typeface="Arial" charset="0"/>
              <a:buNone/>
            </a:pPr>
            <a:r>
              <a:rPr lang="es-ES_tradnl">
                <a:solidFill>
                  <a:srgbClr val="FF0000"/>
                </a:solidFill>
              </a:rPr>
              <a:t>TRATAMIENTO DE LA HIPERACTIVIDAD </a:t>
            </a:r>
            <a:endParaRPr lang="es-ES">
              <a:solidFill>
                <a:srgbClr val="FF0000"/>
              </a:solidFill>
            </a:endParaRPr>
          </a:p>
          <a:p>
            <a:pPr>
              <a:buFont typeface="Arial" charset="0"/>
              <a:buNone/>
            </a:pPr>
            <a:r>
              <a:rPr lang="es-ES_tradnl"/>
              <a:t>Toda iniciativa terapéutica en el campo infantil persigue el objetivo común de favorecer la adaptación y el desarrollo psicológico de los niños. </a:t>
            </a:r>
          </a:p>
        </p:txBody>
      </p:sp>
    </p:spTree>
  </p:cSld>
  <p:clrMapOvr>
    <a:masterClrMapping/>
  </p:clrMapOvr>
  <p:transition>
    <p:strips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2 Marcador de texto"/>
          <p:cNvSpPr>
            <a:spLocks noGrp="1"/>
          </p:cNvSpPr>
          <p:nvPr>
            <p:ph type="body" idx="1"/>
          </p:nvPr>
        </p:nvSpPr>
        <p:spPr>
          <a:xfrm>
            <a:off x="428625" y="1857375"/>
            <a:ext cx="5143500" cy="4500563"/>
          </a:xfrm>
        </p:spPr>
        <p:txBody>
          <a:bodyPr/>
          <a:lstStyle/>
          <a:p>
            <a:pPr algn="just" eaLnBrk="1" hangingPunct="1"/>
            <a:r>
              <a:rPr lang="es-ES_tradnl" sz="2000" smtClean="0"/>
              <a:t>***** En primer lugar, enseñando a los propios niños hiperactivos a practicar ejercicios físicos y actividades encaminados a incrementar la inhibición muscular, relajarse, aumentar el control corporal y la atención.</a:t>
            </a:r>
            <a:endParaRPr lang="es-ES" sz="2000" smtClean="0"/>
          </a:p>
          <a:p>
            <a:pPr algn="just" eaLnBrk="1" hangingPunct="1"/>
            <a:r>
              <a:rPr lang="es-ES" sz="2000" smtClean="0"/>
              <a:t> </a:t>
            </a:r>
          </a:p>
          <a:p>
            <a:pPr algn="just" eaLnBrk="1" hangingPunct="1"/>
            <a:r>
              <a:rPr lang="es-ES_tradnl" sz="2000" smtClean="0"/>
              <a:t>***** En segundo lugar, Bajo orientaciones y sugerencias específicas para que padres y profesores adopten actitudes positivas hacia sus hijos y alumnos, y pongan en práctica normas de actuación correctas que favorezcan las interacciones y faciliten la convivencia familiar y escolar. </a:t>
            </a:r>
            <a:endParaRPr lang="es-ES" sz="2000" smtClean="0"/>
          </a:p>
        </p:txBody>
      </p:sp>
      <p:pic>
        <p:nvPicPr>
          <p:cNvPr id="20483" name="Picture 6" descr="C:\Documents and Settings\ma lupita\Configuración local\Archivos temporales de Internet\Content.IE5\RXNJ21D6\MCj01981250000[1].wmf"/>
          <p:cNvPicPr>
            <a:picLocks noChangeAspect="1" noChangeArrowheads="1"/>
          </p:cNvPicPr>
          <p:nvPr/>
        </p:nvPicPr>
        <p:blipFill>
          <a:blip r:embed="rId2" cstate="print"/>
          <a:srcRect/>
          <a:stretch>
            <a:fillRect/>
          </a:stretch>
        </p:blipFill>
        <p:spPr bwMode="auto">
          <a:xfrm>
            <a:off x="5643563" y="1493838"/>
            <a:ext cx="3000375" cy="4435475"/>
          </a:xfrm>
          <a:prstGeom prst="rect">
            <a:avLst/>
          </a:prstGeom>
          <a:noFill/>
          <a:ln w="9525">
            <a:noFill/>
            <a:miter lim="800000"/>
            <a:headEnd/>
            <a:tailEnd/>
          </a:ln>
        </p:spPr>
      </p:pic>
      <p:sp>
        <p:nvSpPr>
          <p:cNvPr id="5" name="4 Marcador de número de diapositiva"/>
          <p:cNvSpPr>
            <a:spLocks noGrp="1"/>
          </p:cNvSpPr>
          <p:nvPr>
            <p:ph type="sldNum" sz="quarter" idx="12"/>
          </p:nvPr>
        </p:nvSpPr>
        <p:spPr/>
        <p:txBody>
          <a:bodyPr/>
          <a:lstStyle/>
          <a:p>
            <a:pPr>
              <a:defRPr/>
            </a:pPr>
            <a:fld id="{A5C3CE2E-DD7D-49EE-97D0-AC599FBCB0EC}" type="slidenum">
              <a:rPr lang="es-ES" smtClean="0"/>
              <a:pPr>
                <a:defRPr/>
              </a:pPr>
              <a:t>19</a:t>
            </a:fld>
            <a:endParaRPr lang="es-ES"/>
          </a:p>
        </p:txBody>
      </p:sp>
      <p:sp>
        <p:nvSpPr>
          <p:cNvPr id="20485" name="6 Rectángulo"/>
          <p:cNvSpPr>
            <a:spLocks noChangeArrowheads="1"/>
          </p:cNvSpPr>
          <p:nvPr/>
        </p:nvSpPr>
        <p:spPr bwMode="auto">
          <a:xfrm>
            <a:off x="428625" y="401638"/>
            <a:ext cx="8215313" cy="1384300"/>
          </a:xfrm>
          <a:prstGeom prst="rect">
            <a:avLst/>
          </a:prstGeom>
          <a:noFill/>
          <a:ln w="9525">
            <a:noFill/>
            <a:miter lim="800000"/>
            <a:headEnd/>
            <a:tailEnd/>
          </a:ln>
        </p:spPr>
        <p:txBody>
          <a:bodyPr>
            <a:spAutoFit/>
          </a:bodyPr>
          <a:lstStyle/>
          <a:p>
            <a:pPr>
              <a:buFont typeface="Arial" charset="0"/>
              <a:buNone/>
            </a:pPr>
            <a:r>
              <a:rPr lang="es-ES_tradnl" sz="2400">
                <a:solidFill>
                  <a:srgbClr val="FF0000"/>
                </a:solidFill>
              </a:rPr>
              <a:t>ORIENTACIONES PRÁCTICAS PARA AYUDAR AL NIÑO HIPERACTIVO </a:t>
            </a:r>
            <a:endParaRPr lang="es-ES" sz="2400">
              <a:solidFill>
                <a:srgbClr val="FF0000"/>
              </a:solidFill>
            </a:endParaRPr>
          </a:p>
          <a:p>
            <a:pPr>
              <a:buFont typeface="Arial" charset="0"/>
              <a:buNone/>
            </a:pPr>
            <a:r>
              <a:rPr lang="es-ES_tradnl" b="1"/>
              <a:t>Aunque no podamos influir decisivamente en la aparición del problema, sí podemos contribuir a mejorar su evolución. </a:t>
            </a:r>
            <a:endParaRPr lang="es-ES" b="1"/>
          </a:p>
        </p:txBody>
      </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a:xfrm>
            <a:off x="357188" y="1714500"/>
            <a:ext cx="8501062" cy="4214813"/>
          </a:xfrm>
        </p:spPr>
        <p:txBody>
          <a:bodyPr/>
          <a:lstStyle/>
          <a:p>
            <a:pPr algn="just" eaLnBrk="1" hangingPunct="1"/>
            <a:r>
              <a:rPr lang="es-ES_tradnl" sz="2000" b="1" smtClean="0"/>
              <a:t>·     Si los padres establecen normas de disciplina es muy importante que las hagan explícitas, es decir, que el niño sepa exactamente qué es lo que se espera de él.                                                           </a:t>
            </a:r>
            <a:r>
              <a:rPr lang="es-ES_tradnl" sz="2000" b="1" smtClean="0">
                <a:solidFill>
                  <a:schemeClr val="bg1"/>
                </a:solidFill>
              </a:rPr>
              <a:t>.</a:t>
            </a:r>
            <a:r>
              <a:rPr lang="es-ES_tradnl" sz="2000" b="1" smtClean="0"/>
              <a:t> </a:t>
            </a:r>
            <a:r>
              <a:rPr lang="es-ES" sz="2000" b="1" smtClean="0"/>
              <a:t/>
            </a:r>
            <a:br>
              <a:rPr lang="es-ES" sz="2000" b="1" smtClean="0"/>
            </a:br>
            <a:r>
              <a:rPr lang="es-ES_tradnl" sz="2000" b="1" smtClean="0"/>
              <a:t>·     Las instrucciones y respuestas verbales de los adultos han de ser breves, precisas y concretas.                                   </a:t>
            </a:r>
            <a:r>
              <a:rPr lang="es-ES_tradnl" sz="2000" b="1" smtClean="0">
                <a:solidFill>
                  <a:schemeClr val="bg1"/>
                </a:solidFill>
              </a:rPr>
              <a:t>.</a:t>
            </a:r>
            <a:r>
              <a:rPr lang="es-ES_tradnl" sz="2000" b="1" smtClean="0"/>
              <a:t> </a:t>
            </a:r>
            <a:r>
              <a:rPr lang="es-ES" sz="2000" b="1" smtClean="0"/>
              <a:t/>
            </a:r>
            <a:br>
              <a:rPr lang="es-ES" sz="2000" b="1" smtClean="0"/>
            </a:br>
            <a:r>
              <a:rPr lang="es-ES_tradnl" sz="2000" b="1" smtClean="0"/>
              <a:t>·      La respuesta de los padres ante la violación de las normas ha de ser proporcional a la importancia de la infracción.                        </a:t>
            </a:r>
            <a:r>
              <a:rPr lang="es-ES_tradnl" sz="2000" b="1" smtClean="0">
                <a:solidFill>
                  <a:schemeClr val="bg1"/>
                </a:solidFill>
              </a:rPr>
              <a:t>.</a:t>
            </a:r>
            <a:r>
              <a:rPr lang="es-ES_tradnl" sz="2000" b="1" smtClean="0"/>
              <a:t>      </a:t>
            </a:r>
            <a:r>
              <a:rPr lang="es-ES" sz="2000" b="1" smtClean="0"/>
              <a:t/>
            </a:r>
            <a:br>
              <a:rPr lang="es-ES" sz="2000" b="1" smtClean="0"/>
            </a:br>
            <a:r>
              <a:rPr lang="es-ES_tradnl" sz="2000" b="1" smtClean="0"/>
              <a:t>Es conveniente que los padres respondan a los actos de indisciplina con comportamientos concretos y previstos. No es aconsejable que lo hagan con castigos físicos. por ejemplo, no acabar una determinada tarea comprometida de antemano, que los niños pierdan algunos privilegios ya adquiridos. </a:t>
            </a:r>
            <a:endParaRPr lang="es-ES" sz="2000" b="1" smtClean="0"/>
          </a:p>
        </p:txBody>
      </p:sp>
      <p:sp>
        <p:nvSpPr>
          <p:cNvPr id="4" name="3 Marcador de número de diapositiva"/>
          <p:cNvSpPr>
            <a:spLocks noGrp="1"/>
          </p:cNvSpPr>
          <p:nvPr>
            <p:ph type="sldNum" sz="quarter" idx="12"/>
          </p:nvPr>
        </p:nvSpPr>
        <p:spPr/>
        <p:txBody>
          <a:bodyPr/>
          <a:lstStyle/>
          <a:p>
            <a:pPr>
              <a:defRPr/>
            </a:pPr>
            <a:fld id="{41EF2103-7950-4DCE-81BD-9CB031C6DD95}" type="slidenum">
              <a:rPr lang="es-ES" smtClean="0"/>
              <a:pPr>
                <a:defRPr/>
              </a:pPr>
              <a:t>20</a:t>
            </a:fld>
            <a:endParaRPr lang="es-ES"/>
          </a:p>
        </p:txBody>
      </p:sp>
      <p:sp>
        <p:nvSpPr>
          <p:cNvPr id="21508" name="5 Rectángulo"/>
          <p:cNvSpPr>
            <a:spLocks noChangeArrowheads="1"/>
          </p:cNvSpPr>
          <p:nvPr/>
        </p:nvSpPr>
        <p:spPr bwMode="auto">
          <a:xfrm>
            <a:off x="857250" y="357188"/>
            <a:ext cx="7143750" cy="1200150"/>
          </a:xfrm>
          <a:prstGeom prst="rect">
            <a:avLst/>
          </a:prstGeom>
          <a:noFill/>
          <a:ln w="9525">
            <a:noFill/>
            <a:miter lim="800000"/>
            <a:headEnd/>
            <a:tailEnd/>
          </a:ln>
        </p:spPr>
        <p:txBody>
          <a:bodyPr>
            <a:spAutoFit/>
          </a:bodyPr>
          <a:lstStyle/>
          <a:p>
            <a:r>
              <a:rPr lang="es-ES_tradnl" sz="2400" b="1">
                <a:solidFill>
                  <a:srgbClr val="FF0000"/>
                </a:solidFill>
              </a:rPr>
              <a:t>Algunas de las pautas recomendadas para favorecer las interacciones positivas entre padres e hijos son:</a:t>
            </a:r>
            <a:r>
              <a:rPr lang="es-ES_tradnl" sz="2400">
                <a:solidFill>
                  <a:srgbClr val="FF0000"/>
                </a:solidFill>
              </a:rPr>
              <a:t> </a:t>
            </a:r>
            <a:endParaRPr lang="es-ES" sz="2400">
              <a:solidFill>
                <a:srgbClr val="FF0000"/>
              </a:solidFill>
            </a:endParaRPr>
          </a:p>
        </p:txBody>
      </p:sp>
    </p:spTree>
  </p:cSld>
  <p:clrMapOvr>
    <a:masterClrMapping/>
  </p:clrMapOvr>
  <p:transition>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a:xfrm>
            <a:off x="285750" y="214313"/>
            <a:ext cx="8572500" cy="6429375"/>
          </a:xfrm>
        </p:spPr>
        <p:txBody>
          <a:bodyPr/>
          <a:lstStyle/>
          <a:p>
            <a:pPr algn="l" eaLnBrk="1" hangingPunct="1"/>
            <a:r>
              <a:rPr lang="es-ES" sz="1700" smtClean="0">
                <a:solidFill>
                  <a:srgbClr val="FF0000"/>
                </a:solidFill>
              </a:rPr>
              <a:t>Continua…</a:t>
            </a:r>
            <a:r>
              <a:rPr lang="es-ES" sz="1700" smtClean="0"/>
              <a:t/>
            </a:r>
            <a:br>
              <a:rPr lang="es-ES" sz="1700" smtClean="0"/>
            </a:br>
            <a:r>
              <a:rPr lang="es-ES_tradnl" sz="2000" b="1" smtClean="0"/>
              <a:t>·     Los castigos deben tener una duración limitada, no es útil prolongarlos sistemáticamente, pues son difíciles de cumplir, pueden originar en el niño ansiedad y sentimientos negativos. </a:t>
            </a:r>
            <a:r>
              <a:rPr lang="es-ES" sz="2000" b="1" smtClean="0"/>
              <a:t/>
            </a:r>
            <a:br>
              <a:rPr lang="es-ES" sz="2000" b="1" smtClean="0"/>
            </a:br>
            <a:r>
              <a:rPr lang="es-ES_tradnl" sz="2000" b="1" smtClean="0"/>
              <a:t>·     Tratándose de niños hiperactivos, no es aconsejable que los padres limiten las salidas de casa y los contactos con amigos. </a:t>
            </a:r>
            <a:r>
              <a:rPr lang="es-ES" sz="2000" b="1" smtClean="0"/>
              <a:t/>
            </a:r>
            <a:br>
              <a:rPr lang="es-ES" sz="2000" b="1" smtClean="0"/>
            </a:br>
            <a:r>
              <a:rPr lang="es-ES_tradnl" sz="2000" b="1" smtClean="0"/>
              <a:t>·     Conviene establecer hábitos regulares, es decir, horarios estables de comida, sueño, para ver la televisión, hacer los deberes, etc. </a:t>
            </a:r>
            <a:r>
              <a:rPr lang="es-ES" sz="2000" b="1" smtClean="0"/>
              <a:t/>
            </a:r>
            <a:br>
              <a:rPr lang="es-ES" sz="2000" b="1" smtClean="0"/>
            </a:br>
            <a:r>
              <a:rPr lang="es-ES_tradnl" sz="2000" b="1" smtClean="0"/>
              <a:t>·     Los adultos deben estar atentos y discriminar las señales que prevén la proximidad de un episodio de rabietas, desobediencia, rebeldía, etc.; de este modo, les será fácil controlarlo alejando al niño de la situación conflictiva, facilitándole juguetes que le puedan distraer, etc. </a:t>
            </a:r>
            <a:r>
              <a:rPr lang="es-ES" sz="2000" b="1" smtClean="0"/>
              <a:t/>
            </a:r>
            <a:br>
              <a:rPr lang="es-ES" sz="2000" b="1" smtClean="0"/>
            </a:br>
            <a:r>
              <a:rPr lang="es-ES_tradnl" sz="2000" b="1" smtClean="0"/>
              <a:t>·     Cuando el niño tiene que realizar tareas nuevas, es útil ensayar con él para guiar su actuación. </a:t>
            </a:r>
            <a:r>
              <a:rPr lang="es-ES" sz="2000" b="1" smtClean="0"/>
              <a:t/>
            </a:r>
            <a:br>
              <a:rPr lang="es-ES" sz="2000" b="1" smtClean="0"/>
            </a:br>
            <a:r>
              <a:rPr lang="es-ES_tradnl" sz="2000" b="1" smtClean="0"/>
              <a:t>·     Es esencial que los adultos adopten un enfoque positivo en sus relaciones con los niños. </a:t>
            </a:r>
            <a:r>
              <a:rPr lang="es-ES" sz="2000" b="1" smtClean="0"/>
              <a:t/>
            </a:r>
            <a:br>
              <a:rPr lang="es-ES" sz="2000" b="1" smtClean="0"/>
            </a:br>
            <a:r>
              <a:rPr lang="es-ES_tradnl" sz="2000" b="1" smtClean="0"/>
              <a:t>·     Conviene no olvidar los efectos del aprendizaje social. Los niños observan lo que ocurre a su alrededor y después reproducen los comportamientos aprendidos. </a:t>
            </a:r>
            <a:r>
              <a:rPr lang="es-ES" sz="1700" smtClean="0"/>
              <a:t/>
            </a:r>
            <a:br>
              <a:rPr lang="es-ES" sz="1700" smtClean="0"/>
            </a:br>
            <a:endParaRPr lang="es-ES" sz="1700" smtClean="0"/>
          </a:p>
        </p:txBody>
      </p:sp>
      <p:sp>
        <p:nvSpPr>
          <p:cNvPr id="4" name="3 Marcador de número de diapositiva"/>
          <p:cNvSpPr>
            <a:spLocks noGrp="1"/>
          </p:cNvSpPr>
          <p:nvPr>
            <p:ph type="sldNum" sz="quarter" idx="12"/>
          </p:nvPr>
        </p:nvSpPr>
        <p:spPr/>
        <p:txBody>
          <a:bodyPr/>
          <a:lstStyle/>
          <a:p>
            <a:pPr>
              <a:defRPr/>
            </a:pPr>
            <a:fld id="{B05D48B4-47D2-410E-8293-A7659535B0F0}" type="slidenum">
              <a:rPr lang="es-ES" smtClean="0"/>
              <a:pPr>
                <a:defRPr/>
              </a:pPr>
              <a:t>21</a:t>
            </a:fld>
            <a:endParaRPr lang="es-ES"/>
          </a:p>
        </p:txBody>
      </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texto"/>
          <p:cNvSpPr>
            <a:spLocks noGrp="1"/>
          </p:cNvSpPr>
          <p:nvPr>
            <p:ph type="body" sz="quarter" idx="3"/>
          </p:nvPr>
        </p:nvSpPr>
        <p:spPr>
          <a:xfrm>
            <a:off x="3786188" y="785813"/>
            <a:ext cx="4818062" cy="5643562"/>
          </a:xfrm>
        </p:spPr>
        <p:txBody>
          <a:bodyPr rtlCol="0">
            <a:normAutofit fontScale="77500" lnSpcReduction="20000"/>
          </a:bodyPr>
          <a:lstStyle/>
          <a:p>
            <a:pPr eaLnBrk="1" fontAlgn="auto" hangingPunct="1">
              <a:spcAft>
                <a:spcPts val="0"/>
              </a:spcAft>
              <a:buFont typeface="Arial" pitchFamily="34" charset="0"/>
              <a:buNone/>
              <a:defRPr/>
            </a:pPr>
            <a:r>
              <a:rPr lang="es-MX" dirty="0">
                <a:solidFill>
                  <a:srgbClr val="FF0000"/>
                </a:solidFill>
              </a:rPr>
              <a:t>¿</a:t>
            </a:r>
            <a:r>
              <a:rPr lang="es-MX" sz="2900" dirty="0">
                <a:solidFill>
                  <a:srgbClr val="FF0000"/>
                </a:solidFill>
              </a:rPr>
              <a:t>QUÉ PUEDE HACER EL MAESTRO POR EL NIÑO HIPERACTIVO? </a:t>
            </a:r>
            <a:endParaRPr lang="es-ES" sz="2900" dirty="0">
              <a:solidFill>
                <a:srgbClr val="FF0000"/>
              </a:solidFill>
            </a:endParaRPr>
          </a:p>
          <a:p>
            <a:pPr algn="just" eaLnBrk="1" fontAlgn="auto" hangingPunct="1">
              <a:spcAft>
                <a:spcPts val="0"/>
              </a:spcAft>
              <a:buFont typeface="Arial" pitchFamily="34" charset="0"/>
              <a:buNone/>
              <a:defRPr/>
            </a:pPr>
            <a:r>
              <a:rPr lang="es-MX" sz="2900" dirty="0"/>
              <a:t>Ayudarle a que aprenda a controlar su comportamiento en el aula, lo que repercutirá en una mejor relación con los demás, en unos mejores resultados académicos y en una mejora de su autoestima. </a:t>
            </a:r>
            <a:endParaRPr lang="es-ES" sz="2900" dirty="0"/>
          </a:p>
          <a:p>
            <a:pPr algn="just" eaLnBrk="1" fontAlgn="auto" hangingPunct="1">
              <a:spcAft>
                <a:spcPts val="0"/>
              </a:spcAft>
              <a:buFont typeface="Arial" pitchFamily="34" charset="0"/>
              <a:buNone/>
              <a:defRPr/>
            </a:pPr>
            <a:r>
              <a:rPr lang="es-MX" sz="2900" dirty="0"/>
              <a:t/>
            </a:r>
            <a:br>
              <a:rPr lang="es-MX" sz="2900" dirty="0"/>
            </a:br>
            <a:r>
              <a:rPr lang="es-MX" sz="2900" dirty="0">
                <a:solidFill>
                  <a:srgbClr val="FF0000"/>
                </a:solidFill>
              </a:rPr>
              <a:t>¿CÓMO AYUDARLE A QUE MEJORE LAS RELACIONES CON SUS COMPAÑEROS? </a:t>
            </a:r>
            <a:endParaRPr lang="es-ES" sz="2900" dirty="0">
              <a:solidFill>
                <a:srgbClr val="FF0000"/>
              </a:solidFill>
            </a:endParaRPr>
          </a:p>
          <a:p>
            <a:pPr algn="just" eaLnBrk="1" fontAlgn="auto" hangingPunct="1">
              <a:spcAft>
                <a:spcPts val="0"/>
              </a:spcAft>
              <a:buFont typeface="Arial" pitchFamily="34" charset="0"/>
              <a:buNone/>
              <a:defRPr/>
            </a:pPr>
            <a:r>
              <a:rPr lang="es-MX" sz="2900" dirty="0"/>
              <a:t>Enseñándole habilidades sociales básicas y habilidades de solución de problemas interpersonales. </a:t>
            </a:r>
            <a:endParaRPr lang="es-ES" sz="2900" dirty="0"/>
          </a:p>
          <a:p>
            <a:pPr eaLnBrk="1" fontAlgn="auto" hangingPunct="1">
              <a:spcAft>
                <a:spcPts val="0"/>
              </a:spcAft>
              <a:buFont typeface="Arial" pitchFamily="34" charset="0"/>
              <a:buNone/>
              <a:defRPr/>
            </a:pPr>
            <a:r>
              <a:rPr lang="es-MX" sz="2900" dirty="0"/>
              <a:t> </a:t>
            </a:r>
            <a:endParaRPr lang="es-ES" sz="2900" dirty="0"/>
          </a:p>
          <a:p>
            <a:pPr eaLnBrk="1" fontAlgn="auto" hangingPunct="1">
              <a:spcAft>
                <a:spcPts val="0"/>
              </a:spcAft>
              <a:buFont typeface="Arial" pitchFamily="34" charset="0"/>
              <a:buNone/>
              <a:defRPr/>
            </a:pPr>
            <a:r>
              <a:rPr lang="es-MX" dirty="0"/>
              <a:t> </a:t>
            </a:r>
            <a:endParaRPr lang="es-ES" dirty="0"/>
          </a:p>
          <a:p>
            <a:pPr eaLnBrk="1" fontAlgn="auto" hangingPunct="1">
              <a:spcAft>
                <a:spcPts val="0"/>
              </a:spcAft>
              <a:buFont typeface="Arial" pitchFamily="34" charset="0"/>
              <a:buNone/>
              <a:defRPr/>
            </a:pPr>
            <a:endParaRPr lang="es-ES" dirty="0"/>
          </a:p>
        </p:txBody>
      </p:sp>
      <p:pic>
        <p:nvPicPr>
          <p:cNvPr id="23555" name="Picture 3" descr="C:\Documents and Settings\ma lupita\Configuración local\Archivos temporales de Internet\Content.IE5\RXNJ21D6\MCj03436130000[1].wmf"/>
          <p:cNvPicPr>
            <a:picLocks noChangeAspect="1" noChangeArrowheads="1"/>
          </p:cNvPicPr>
          <p:nvPr/>
        </p:nvPicPr>
        <p:blipFill>
          <a:blip r:embed="rId2" cstate="print"/>
          <a:srcRect/>
          <a:stretch>
            <a:fillRect/>
          </a:stretch>
        </p:blipFill>
        <p:spPr bwMode="auto">
          <a:xfrm>
            <a:off x="500063" y="1643063"/>
            <a:ext cx="3214687" cy="4000500"/>
          </a:xfrm>
          <a:prstGeom prst="rect">
            <a:avLst/>
          </a:prstGeom>
          <a:noFill/>
          <a:ln w="9525">
            <a:noFill/>
            <a:miter lim="800000"/>
            <a:headEnd/>
            <a:tailEnd/>
          </a:ln>
        </p:spPr>
      </p:pic>
      <p:sp>
        <p:nvSpPr>
          <p:cNvPr id="6" name="5 Marcador de número de diapositiva"/>
          <p:cNvSpPr>
            <a:spLocks noGrp="1"/>
          </p:cNvSpPr>
          <p:nvPr>
            <p:ph type="sldNum" sz="quarter" idx="12"/>
          </p:nvPr>
        </p:nvSpPr>
        <p:spPr/>
        <p:txBody>
          <a:bodyPr/>
          <a:lstStyle/>
          <a:p>
            <a:pPr>
              <a:defRPr/>
            </a:pPr>
            <a:fld id="{BD9DFEF3-B699-49BF-9F9E-FBED7F9C11A7}" type="slidenum">
              <a:rPr lang="es-ES" smtClean="0"/>
              <a:pPr>
                <a:defRPr/>
              </a:pPr>
              <a:t>22</a:t>
            </a:fld>
            <a:endParaRPr lang="es-ES"/>
          </a:p>
        </p:txBody>
      </p:sp>
    </p:spTree>
  </p:cSld>
  <p:clrMapOvr>
    <a:masterClrMapping/>
  </p:clrMapOvr>
  <p:transition>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4 Marcador de texto"/>
          <p:cNvSpPr>
            <a:spLocks noGrp="1"/>
          </p:cNvSpPr>
          <p:nvPr>
            <p:ph type="body" sz="quarter" idx="3"/>
          </p:nvPr>
        </p:nvSpPr>
        <p:spPr>
          <a:xfrm>
            <a:off x="2786063" y="142875"/>
            <a:ext cx="6072187" cy="6215063"/>
          </a:xfrm>
        </p:spPr>
        <p:txBody>
          <a:bodyPr/>
          <a:lstStyle/>
          <a:p>
            <a:pPr algn="just" eaLnBrk="1" hangingPunct="1"/>
            <a:r>
              <a:rPr lang="es-MX" sz="2000" smtClean="0">
                <a:solidFill>
                  <a:srgbClr val="FF0000"/>
                </a:solidFill>
              </a:rPr>
              <a:t>¿CÓMO HACER QUE EL NIÑO NO SE DISTRAIGA TANTO EN LA CLASE? </a:t>
            </a:r>
            <a:endParaRPr lang="es-ES" sz="2000" smtClean="0">
              <a:solidFill>
                <a:srgbClr val="FF0000"/>
              </a:solidFill>
            </a:endParaRPr>
          </a:p>
          <a:p>
            <a:pPr algn="just" eaLnBrk="1" hangingPunct="1"/>
            <a:r>
              <a:rPr lang="es-MX" sz="2000" smtClean="0"/>
              <a:t>Estructurando las tareas en tiempos cortos, permitiendo que haga descansos al concluir las mismas, reforzando los períodos de atención, controlando el ambiente para que haya los menores elementos de distracción posibles. </a:t>
            </a:r>
            <a:endParaRPr lang="es-ES" sz="2000" smtClean="0"/>
          </a:p>
          <a:p>
            <a:pPr algn="just" eaLnBrk="1" hangingPunct="1"/>
            <a:r>
              <a:rPr lang="es-MX" sz="2000" smtClean="0"/>
              <a:t/>
            </a:r>
            <a:br>
              <a:rPr lang="es-MX" sz="2000" smtClean="0"/>
            </a:br>
            <a:r>
              <a:rPr lang="es-MX" sz="2000" smtClean="0">
                <a:solidFill>
                  <a:srgbClr val="FF0000"/>
                </a:solidFill>
              </a:rPr>
              <a:t>¿CÓMO AYUDARLE A QUE ADQUIERA CONTROL SOBRE SU MOVIMIENTO? </a:t>
            </a:r>
            <a:endParaRPr lang="es-ES" sz="2000" smtClean="0">
              <a:solidFill>
                <a:srgbClr val="FF0000"/>
              </a:solidFill>
            </a:endParaRPr>
          </a:p>
          <a:p>
            <a:pPr algn="just" eaLnBrk="1" hangingPunct="1"/>
            <a:r>
              <a:rPr lang="es-MX" sz="2000" smtClean="0"/>
              <a:t>Enseñándole ejercicios de control muscular, ejercicios de relajación. </a:t>
            </a:r>
            <a:endParaRPr lang="es-ES" sz="2000" smtClean="0"/>
          </a:p>
          <a:p>
            <a:pPr algn="just" eaLnBrk="1" hangingPunct="1"/>
            <a:r>
              <a:rPr lang="es-MX" sz="2000" smtClean="0"/>
              <a:t/>
            </a:r>
            <a:br>
              <a:rPr lang="es-MX" sz="2000" smtClean="0"/>
            </a:br>
            <a:r>
              <a:rPr lang="es-MX" sz="2000" smtClean="0">
                <a:solidFill>
                  <a:srgbClr val="FF0000"/>
                </a:solidFill>
              </a:rPr>
              <a:t>¿EN QUÉ CONSISTE EL ENTRENAMIENTO COGNITIVO CON EL NIÑO HIPERACTIVO? </a:t>
            </a:r>
            <a:endParaRPr lang="es-ES" sz="2000" smtClean="0">
              <a:solidFill>
                <a:srgbClr val="FF0000"/>
              </a:solidFill>
            </a:endParaRPr>
          </a:p>
          <a:p>
            <a:pPr algn="just" eaLnBrk="1" hangingPunct="1"/>
            <a:r>
              <a:rPr lang="es-MX" sz="2000" smtClean="0"/>
              <a:t>Fundamentalmente en enseñarle a pensar antes de actuar para que regule su comportamiento, tanto a la hora de enfrentarse a una tarea como en sus relaciones interpersonales</a:t>
            </a:r>
            <a:endParaRPr lang="es-ES" sz="2000" smtClean="0"/>
          </a:p>
        </p:txBody>
      </p:sp>
      <p:pic>
        <p:nvPicPr>
          <p:cNvPr id="24579" name="Picture 3" descr="C:\Documents and Settings\ma lupita\Configuración local\Archivos temporales de Internet\Content.IE5\RXNJ21D6\MCj03436130000[1].wmf"/>
          <p:cNvPicPr>
            <a:picLocks noChangeAspect="1" noChangeArrowheads="1"/>
          </p:cNvPicPr>
          <p:nvPr/>
        </p:nvPicPr>
        <p:blipFill>
          <a:blip r:embed="rId2" cstate="print"/>
          <a:srcRect/>
          <a:stretch>
            <a:fillRect/>
          </a:stretch>
        </p:blipFill>
        <p:spPr bwMode="auto">
          <a:xfrm>
            <a:off x="357188" y="1785938"/>
            <a:ext cx="2354262" cy="2928937"/>
          </a:xfrm>
          <a:prstGeom prst="rect">
            <a:avLst/>
          </a:prstGeom>
          <a:noFill/>
          <a:ln w="9525">
            <a:noFill/>
            <a:miter lim="800000"/>
            <a:headEnd/>
            <a:tailEnd/>
          </a:ln>
        </p:spPr>
      </p:pic>
      <p:sp>
        <p:nvSpPr>
          <p:cNvPr id="4" name="3 Marcador de fecha"/>
          <p:cNvSpPr>
            <a:spLocks noGrp="1"/>
          </p:cNvSpPr>
          <p:nvPr>
            <p:ph type="dt" sz="quarter" idx="10"/>
          </p:nvPr>
        </p:nvSpPr>
        <p:spPr/>
        <p:txBody>
          <a:bodyPr/>
          <a:lstStyle/>
          <a:p>
            <a:pPr>
              <a:defRPr/>
            </a:pPr>
            <a:fld id="{64A48BDC-3E70-4958-9497-26AFF570D4E8}" type="datetime1">
              <a:rPr lang="es-ES"/>
              <a:pPr>
                <a:defRPr/>
              </a:pPr>
              <a:t>01/07/2010</a:t>
            </a:fld>
            <a:endParaRPr lang="es-ES"/>
          </a:p>
        </p:txBody>
      </p:sp>
      <p:sp>
        <p:nvSpPr>
          <p:cNvPr id="6" name="5 Marcador de número de diapositiva"/>
          <p:cNvSpPr>
            <a:spLocks noGrp="1"/>
          </p:cNvSpPr>
          <p:nvPr>
            <p:ph type="sldNum" sz="quarter" idx="12"/>
          </p:nvPr>
        </p:nvSpPr>
        <p:spPr/>
        <p:txBody>
          <a:bodyPr/>
          <a:lstStyle/>
          <a:p>
            <a:pPr>
              <a:defRPr/>
            </a:pPr>
            <a:fld id="{750C27D5-43CA-4D1B-A728-345DF1A32F27}" type="slidenum">
              <a:rPr lang="es-ES" smtClean="0"/>
              <a:pPr>
                <a:defRPr/>
              </a:pPr>
              <a:t>23</a:t>
            </a:fld>
            <a:endParaRPr lang="es-ES"/>
          </a:p>
        </p:txBody>
      </p:sp>
      <p:sp>
        <p:nvSpPr>
          <p:cNvPr id="7" name="6 Marcador de pie de página"/>
          <p:cNvSpPr>
            <a:spLocks noGrp="1"/>
          </p:cNvSpPr>
          <p:nvPr>
            <p:ph type="ftr" sz="quarter" idx="11"/>
          </p:nvPr>
        </p:nvSpPr>
        <p:spPr/>
        <p:txBody>
          <a:bodyPr/>
          <a:lstStyle/>
          <a:p>
            <a:pPr>
              <a:defRPr/>
            </a:pPr>
            <a:r>
              <a:rPr lang="es-ES" dirty="0"/>
              <a:t>Psic. Emigdio Franco Preciado </a:t>
            </a:r>
            <a:r>
              <a:rPr lang="es-ES" dirty="0">
                <a:hlinkClick r:id="rId3"/>
              </a:rPr>
              <a:t>www.mexiweb.com.mx</a:t>
            </a:r>
            <a:r>
              <a:rPr lang="es-ES" dirty="0"/>
              <a:t>  </a:t>
            </a:r>
          </a:p>
        </p:txBody>
      </p:sp>
    </p:spTree>
  </p:cSld>
  <p:clrMapOvr>
    <a:masterClrMapping/>
  </p:clrMapOvr>
  <p:transition>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endParaRPr lang="es-ES" smtClean="0"/>
          </a:p>
        </p:txBody>
      </p:sp>
      <p:sp>
        <p:nvSpPr>
          <p:cNvPr id="25603" name="Rectangle 3"/>
          <p:cNvSpPr>
            <a:spLocks noGrp="1" noChangeArrowheads="1"/>
          </p:cNvSpPr>
          <p:nvPr>
            <p:ph type="body" idx="1"/>
          </p:nvPr>
        </p:nvSpPr>
        <p:spPr>
          <a:xfrm>
            <a:off x="571500" y="1571625"/>
            <a:ext cx="8229600" cy="4525963"/>
          </a:xfrm>
        </p:spPr>
        <p:txBody>
          <a:bodyPr/>
          <a:lstStyle/>
          <a:p>
            <a:r>
              <a:rPr lang="es-ES" b="1" smtClean="0"/>
              <a:t>En caso de citar este documento por favor utiliza la siguiente referencia:  </a:t>
            </a:r>
          </a:p>
          <a:p>
            <a:endParaRPr lang="es-ES" b="1" smtClean="0"/>
          </a:p>
          <a:p>
            <a:r>
              <a:rPr lang="es-ES" sz="2000" b="1" smtClean="0"/>
              <a:t>Franco, E. (2009) TDAH Escuela para padres. México: Asociación Oaxaqueña de Psicología A.C. En </a:t>
            </a:r>
            <a:r>
              <a:rPr lang="es-ES" sz="1600" b="1" smtClean="0"/>
              <a:t>http://www.conductitlan.net/tdha.ppt</a:t>
            </a:r>
          </a:p>
          <a:p>
            <a:endParaRPr lang="es-ES" sz="1600" smtClean="0"/>
          </a:p>
          <a:p>
            <a:endParaRPr lang="es-ES" smtClean="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589</TotalTime>
  <Words>1116</Words>
  <Application>Microsoft Office PowerPoint</Application>
  <PresentationFormat>Presentación en pantalla (4:3)</PresentationFormat>
  <Paragraphs>156</Paragraphs>
  <Slides>24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24</vt:i4>
      </vt:variant>
    </vt:vector>
  </HeadingPairs>
  <TitlesOfParts>
    <vt:vector size="29" baseType="lpstr">
      <vt:lpstr>Arial</vt:lpstr>
      <vt:lpstr>Calibri</vt:lpstr>
      <vt:lpstr>Wingdings</vt:lpstr>
      <vt:lpstr>Courier New</vt:lpstr>
      <vt:lpstr>Tema de Office</vt:lpstr>
      <vt:lpstr>TRASTORNO POR DÉFICIT DE ATENCIÓN – HIPERQUINESIA (TDAH)</vt:lpstr>
      <vt:lpstr>Diapositiva 2</vt:lpstr>
      <vt:lpstr>Diapositiva 3</vt:lpstr>
      <vt:lpstr>Poner Etiquetas…</vt:lpstr>
      <vt:lpstr>Es común observar en los niños que:</vt:lpstr>
      <vt:lpstr>Diapositiva 6</vt:lpstr>
      <vt:lpstr>Diapositiva 7</vt:lpstr>
      <vt:lpstr>Diapositiva 8</vt:lpstr>
      <vt:lpstr>Diapositiva 9</vt:lpstr>
      <vt:lpstr>Diapositiva 10</vt:lpstr>
      <vt:lpstr>Diapositiva 11</vt:lpstr>
      <vt:lpstr>Diapositiva 12</vt:lpstr>
      <vt:lpstr>De 0 a 2 años: Problemas en el ritmo del sueño y durante la comida, períodos cortos de sueño y despertar sobresaltado, resistencia a los cuidados habituales, reactividad elevada a los estímulos auditivos e irritabilidad.                   .                     De 2 a 3 años: Inmadurez en el lenguaje expresivo, actividad motora excesiva, escasa conciencia de peligro y propensión a sufrir numerosos accidentes.    De 4 a 5 años: Problemas de adaptación social, desobediencia y dificultades en el seguimiento de normas. .   A partir de 6 años: Impulsividad, déficit de atención, fracaso escolar, comportamientos antisociales y problemas de adaptación social.  </vt:lpstr>
      <vt:lpstr>Aproximadamente un 25% de los niños hiperactivos evolucionan positivamente, con cambios de conducta notables y sin que tengan dificultades especiales durante la adolescencia y la vida adulta.                    .   ***Los niños que son hiperactivos en todos los ambientes tienen un peor pronóstico, </vt:lpstr>
      <vt:lpstr>Diapositiva 15</vt:lpstr>
      <vt:lpstr>Diapositiva 16</vt:lpstr>
      <vt:lpstr>Diapositiva 17</vt:lpstr>
      <vt:lpstr>Diapositiva 18</vt:lpstr>
      <vt:lpstr>Diapositiva 19</vt:lpstr>
      <vt:lpstr>·     Si los padres establecen normas de disciplina es muy importante que las hagan explícitas, es decir, que el niño sepa exactamente qué es lo que se espera de él.                                                           .  ·     Las instrucciones y respuestas verbales de los adultos han de ser breves, precisas y concretas.                                   .  ·      La respuesta de los padres ante la violación de las normas ha de ser proporcional a la importancia de la infracción.                        .       Es conveniente que los padres respondan a los actos de indisciplina con comportamientos concretos y previstos. No es aconsejable que lo hagan con castigos físicos. por ejemplo, no acabar una determinada tarea comprometida de antemano, que los niños pierdan algunos privilegios ya adquiridos. </vt:lpstr>
      <vt:lpstr>Continua… ·     Los castigos deben tener una duración limitada, no es útil prolongarlos sistemáticamente, pues son difíciles de cumplir, pueden originar en el niño ansiedad y sentimientos negativos.  ·     Tratándose de niños hiperactivos, no es aconsejable que los padres limiten las salidas de casa y los contactos con amigos.  ·     Conviene establecer hábitos regulares, es decir, horarios estables de comida, sueño, para ver la televisión, hacer los deberes, etc.  ·     Los adultos deben estar atentos y discriminar las señales que prevén la proximidad de un episodio de rabietas, desobediencia, rebeldía, etc.; de este modo, les será fácil controlarlo alejando al niño de la situación conflictiva, facilitándole juguetes que le puedan distraer, etc.  ·     Cuando el niño tiene que realizar tareas nuevas, es útil ensayar con él para guiar su actuación.  ·     Es esencial que los adultos adopten un enfoque positivo en sus relaciones con los niños.  ·     Conviene no olvidar los efectos del aprendizaje social. Los niños observan lo que ocurre a su alrededor y después reproducen los comportamientos aprendidos.  </vt:lpstr>
      <vt:lpstr>Diapositiva 22</vt:lpstr>
      <vt:lpstr>Diapositiva 23</vt:lpstr>
      <vt:lpstr>Diapositiva 24</vt:lpstr>
    </vt:vector>
  </TitlesOfParts>
  <Company>estidiante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TRASTORNO POR DÉFICIT DE ATENCIÓN EL NIÑO HIPERQUINÉTICO (TDAH)</dc:title>
  <dc:creator>Emigdio Franco</dc:creator>
  <cp:lastModifiedBy>Juan Francisco Diego Sánchez</cp:lastModifiedBy>
  <cp:revision>75</cp:revision>
  <dcterms:created xsi:type="dcterms:W3CDTF">2009-03-25T03:32:08Z</dcterms:created>
  <dcterms:modified xsi:type="dcterms:W3CDTF">2010-07-01T20:42:50Z</dcterms:modified>
</cp:coreProperties>
</file>